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312" r:id="rId3"/>
    <p:sldId id="313" r:id="rId4"/>
    <p:sldId id="311" r:id="rId5"/>
    <p:sldId id="322" r:id="rId6"/>
    <p:sldId id="323" r:id="rId7"/>
    <p:sldId id="324" r:id="rId8"/>
    <p:sldId id="325" r:id="rId9"/>
    <p:sldId id="331" r:id="rId10"/>
    <p:sldId id="326" r:id="rId11"/>
    <p:sldId id="321" r:id="rId12"/>
    <p:sldId id="342" r:id="rId13"/>
    <p:sldId id="339" r:id="rId14"/>
    <p:sldId id="340" r:id="rId15"/>
    <p:sldId id="273" r:id="rId16"/>
    <p:sldId id="275" r:id="rId17"/>
    <p:sldId id="351" r:id="rId18"/>
    <p:sldId id="343" r:id="rId19"/>
    <p:sldId id="276" r:id="rId20"/>
    <p:sldId id="263" r:id="rId21"/>
    <p:sldId id="264" r:id="rId22"/>
    <p:sldId id="262" r:id="rId23"/>
    <p:sldId id="341" r:id="rId24"/>
    <p:sldId id="346" r:id="rId25"/>
    <p:sldId id="347" r:id="rId26"/>
    <p:sldId id="353" r:id="rId27"/>
    <p:sldId id="35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55" autoAdjust="0"/>
    <p:restoredTop sz="86384" autoAdjust="0"/>
  </p:normalViewPr>
  <p:slideViewPr>
    <p:cSldViewPr>
      <p:cViewPr varScale="1">
        <p:scale>
          <a:sx n="58" d="100"/>
          <a:sy n="58" d="100"/>
        </p:scale>
        <p:origin x="-70"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83EB6-C3A7-4D0C-BFAA-19AEA501BC83}" type="datetimeFigureOut">
              <a:rPr lang="en-US" smtClean="0"/>
              <a:pPr/>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7ECD9-1D99-4E74-8F56-4FC21D68D0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088AAB-C540-4B36-8C0F-B1450FA76B3D}" type="datetime1">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12787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929DF-A067-4A7E-87E3-E8E00962A53E}" type="datetime1">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14460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1057B-3223-423B-B0BF-C9B877657A20}" type="datetime1">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7081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2E681-FB02-4CBF-94AA-040C75C6CEC1}" type="datetime1">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130476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10A25-2B30-4C57-8246-862D1C968AA5}" type="datetime1">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129574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9BE54-3D43-482A-823F-71BE238C2337}" type="datetime1">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397002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54DF2-935F-4ED0-A768-C31F28F90A84}" type="datetime1">
              <a:rPr lang="en-US" smtClean="0"/>
              <a:pPr/>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428630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5E787-79BC-4C43-ADA9-C18F6028E7E5}" type="datetime1">
              <a:rPr lang="en-US" smtClean="0"/>
              <a:pPr/>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9020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2F5D9-110A-4DD3-A3AB-50171923F265}" type="datetime1">
              <a:rPr lang="en-US" smtClean="0"/>
              <a:pPr/>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326845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2E016-F59A-4A42-BC7E-CE36913CBB95}" type="datetime1">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180850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41C6E-5E1B-4E8B-9E29-15686CBBB1E9}" type="datetime1">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189015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5A363-7E14-4932-A4A9-C1974D0464EB}" type="datetime1">
              <a:rPr lang="en-US" smtClean="0"/>
              <a:pPr/>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98C9C-EA52-4F78-8617-5E93D6ACD41A}" type="slidenum">
              <a:rPr lang="en-US" smtClean="0"/>
              <a:pPr/>
              <a:t>‹#›</a:t>
            </a:fld>
            <a:endParaRPr lang="en-US"/>
          </a:p>
        </p:txBody>
      </p:sp>
    </p:spTree>
    <p:extLst>
      <p:ext uri="{BB962C8B-B14F-4D97-AF65-F5344CB8AC3E}">
        <p14:creationId xmlns:p14="http://schemas.microsoft.com/office/powerpoint/2010/main" xmlns="" val="309188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cornerstonecmg.org/"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hyperlink" Target="http://www.cornerstonecmg.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914399"/>
          </a:xfrm>
        </p:spPr>
        <p:txBody>
          <a:bodyPr/>
          <a:lstStyle/>
          <a:p>
            <a:r>
              <a:rPr lang="en-US" u="sng" dirty="0" smtClean="0"/>
              <a:t>PROJECT V</a:t>
            </a:r>
            <a:endParaRPr lang="en-US" u="sng" dirty="0"/>
          </a:p>
        </p:txBody>
      </p:sp>
      <p:sp>
        <p:nvSpPr>
          <p:cNvPr id="3" name="Subtitle 2"/>
          <p:cNvSpPr>
            <a:spLocks noGrp="1"/>
          </p:cNvSpPr>
          <p:nvPr>
            <p:ph type="subTitle" idx="1"/>
          </p:nvPr>
        </p:nvSpPr>
        <p:spPr>
          <a:xfrm>
            <a:off x="152400" y="1295400"/>
            <a:ext cx="8763000" cy="5334000"/>
          </a:xfrm>
        </p:spPr>
        <p:txBody>
          <a:bodyPr>
            <a:normAutofit fontScale="70000" lnSpcReduction="20000"/>
          </a:bodyPr>
          <a:lstStyle/>
          <a:p>
            <a:r>
              <a:rPr lang="en-US" dirty="0" smtClean="0"/>
              <a:t>“CMG” LEADING THE WAY TO SAFETY</a:t>
            </a:r>
          </a:p>
          <a:p>
            <a:endParaRPr lang="en-US" sz="2900" dirty="0" smtClean="0"/>
          </a:p>
          <a:p>
            <a:r>
              <a:rPr lang="en-US" dirty="0" smtClean="0"/>
              <a:t>We thank God for allowing us to see in the spirit and beyond.  During our visit to “INSTITUTION CHRETIENNE _ VILSAINT CHERVIL” in Haiti, we saw students, teachers and the founder all brushing their bodies against the wall while they were walking on the ledge in fear of their safety. During this time of the tour we began to walk upstairs. All of a sudden, we realized the fear everyone else had while walking on the ledge.  Abruptly,  I had to ask,  “Sir, this is not safe for you, the children and teachers to walk daily from one classroom to another.”  He responded, “I know but we do not have the funds.” Immediately, CMG provided funds for the installation of the railings for the ledge. </a:t>
            </a:r>
          </a:p>
          <a:p>
            <a:endParaRPr lang="en-US" sz="2900" dirty="0" smtClean="0"/>
          </a:p>
          <a:p>
            <a:r>
              <a:rPr lang="en-US" dirty="0" smtClean="0"/>
              <a:t>“CMG” is about total transformation which means beyond our daily assistance. When we see a need; there is an opportunity to bring solutions and make lives better.</a:t>
            </a:r>
          </a:p>
          <a:p>
            <a:endParaRPr lang="en-US" sz="2900" dirty="0" smtClean="0"/>
          </a:p>
          <a:p>
            <a:r>
              <a:rPr lang="en-US" dirty="0" smtClean="0"/>
              <a:t>We thank God He blessed us to complete this project before we left Haiti.</a:t>
            </a:r>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32</a:t>
            </a:r>
            <a:endParaRPr lang="en-US" sz="900" dirty="0"/>
          </a:p>
        </p:txBody>
      </p:sp>
    </p:spTree>
    <p:extLst>
      <p:ext uri="{BB962C8B-B14F-4D97-AF65-F5344CB8AC3E}">
        <p14:creationId xmlns:p14="http://schemas.microsoft.com/office/powerpoint/2010/main" xmlns="" val="2506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smtClean="0"/>
              <a:t>“CMG” DISTRIBUTING SCHOOL SUPPLIES</a:t>
            </a:r>
            <a:endParaRPr lang="en-US" dirty="0"/>
          </a:p>
        </p:txBody>
      </p:sp>
      <p:pic>
        <p:nvPicPr>
          <p:cNvPr id="6" name="Content Placeholder 5" descr="D:\CMGIPHONE PICtuRES\IMG_0112.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04800" y="2286000"/>
            <a:ext cx="4648200" cy="3733800"/>
          </a:xfrm>
          <a:prstGeom prst="rect">
            <a:avLst/>
          </a:prstGeom>
          <a:noFill/>
          <a:ln w="9525">
            <a:noFill/>
            <a:miter lim="800000"/>
            <a:headEnd/>
            <a:tailEnd/>
          </a:ln>
        </p:spPr>
      </p:pic>
      <p:pic>
        <p:nvPicPr>
          <p:cNvPr id="7" name="Picture 6" descr="D:\CMGIPHONE PICtuRES\IMG_0113.JPG"/>
          <p:cNvPicPr/>
          <p:nvPr/>
        </p:nvPicPr>
        <p:blipFill>
          <a:blip r:embed="rId3" cstate="print"/>
          <a:srcRect/>
          <a:stretch>
            <a:fillRect/>
          </a:stretch>
        </p:blipFill>
        <p:spPr bwMode="auto">
          <a:xfrm rot="5400000">
            <a:off x="4327923" y="2225277"/>
            <a:ext cx="4876799" cy="3626645"/>
          </a:xfrm>
          <a:prstGeom prst="rect">
            <a:avLst/>
          </a:prstGeom>
          <a:noFill/>
          <a:ln w="9525">
            <a:noFill/>
            <a:miter lim="800000"/>
            <a:headEnd/>
            <a:tailEnd/>
          </a:ln>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41</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“CMG” DISTRIBUTING SCHOOL SUPPLIES</a:t>
            </a:r>
            <a:endParaRPr lang="en-US" dirty="0"/>
          </a:p>
        </p:txBody>
      </p:sp>
      <p:pic>
        <p:nvPicPr>
          <p:cNvPr id="6" name="Content Placeholder 5" descr="D:\CMGIPHONE PICtuRES\IMG_0117.JPG"/>
          <p:cNvPicPr>
            <a:picLocks noGrp="1"/>
          </p:cNvPicPr>
          <p:nvPr>
            <p:ph idx="1"/>
          </p:nvPr>
        </p:nvPicPr>
        <p:blipFill>
          <a:blip r:embed="rId2" cstate="print"/>
          <a:srcRect/>
          <a:stretch>
            <a:fillRect/>
          </a:stretch>
        </p:blipFill>
        <p:spPr bwMode="auto">
          <a:xfrm rot="5400000">
            <a:off x="-266700" y="2400300"/>
            <a:ext cx="4648200" cy="3657600"/>
          </a:xfrm>
          <a:prstGeom prst="rect">
            <a:avLst/>
          </a:prstGeom>
          <a:noFill/>
          <a:ln w="9525">
            <a:noFill/>
            <a:miter lim="800000"/>
            <a:headEnd/>
            <a:tailEnd/>
          </a:ln>
        </p:spPr>
      </p:pic>
      <p:pic>
        <p:nvPicPr>
          <p:cNvPr id="7" name="Picture 6" descr="D:\CMGIPHONE PICtuRES\IMG_0118.JPG"/>
          <p:cNvPicPr/>
          <p:nvPr/>
        </p:nvPicPr>
        <p:blipFill>
          <a:blip r:embed="rId3" cstate="print"/>
          <a:srcRect/>
          <a:stretch>
            <a:fillRect/>
          </a:stretch>
        </p:blipFill>
        <p:spPr bwMode="auto">
          <a:xfrm rot="5400000">
            <a:off x="4210050" y="2495550"/>
            <a:ext cx="4800600" cy="3314700"/>
          </a:xfrm>
          <a:prstGeom prst="rect">
            <a:avLst/>
          </a:prstGeom>
          <a:noFill/>
          <a:ln w="9525">
            <a:noFill/>
            <a:miter lim="800000"/>
            <a:headEnd/>
            <a:tailEnd/>
          </a:ln>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42</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t>“CMG” DISTRIBUTING SCHOOL SUPPLIES</a:t>
            </a:r>
            <a:endParaRPr lang="en-US" dirty="0"/>
          </a:p>
        </p:txBody>
      </p:sp>
      <p:pic>
        <p:nvPicPr>
          <p:cNvPr id="4" name="Content Placeholder 3" descr="D:\CMGIPHONE PICtuRES\IMG_0123.JPG"/>
          <p:cNvPicPr>
            <a:picLocks noGrp="1"/>
          </p:cNvPicPr>
          <p:nvPr>
            <p:ph idx="1"/>
          </p:nvPr>
        </p:nvPicPr>
        <p:blipFill>
          <a:blip r:embed="rId2" cstate="print"/>
          <a:srcRect/>
          <a:stretch>
            <a:fillRect/>
          </a:stretch>
        </p:blipFill>
        <p:spPr bwMode="auto">
          <a:xfrm rot="5400000">
            <a:off x="260244" y="1677884"/>
            <a:ext cx="4919871" cy="4525963"/>
          </a:xfrm>
          <a:prstGeom prst="rect">
            <a:avLst/>
          </a:prstGeom>
          <a:noFill/>
          <a:ln w="9525">
            <a:noFill/>
            <a:miter lim="800000"/>
            <a:headEnd/>
            <a:tailEnd/>
          </a:ln>
        </p:spPr>
      </p:pic>
      <p:pic>
        <p:nvPicPr>
          <p:cNvPr id="5" name="Picture 4" descr="D:\CMGIPHONE PICtuRES\IMG_0126.JPG"/>
          <p:cNvPicPr/>
          <p:nvPr/>
        </p:nvPicPr>
        <p:blipFill>
          <a:blip r:embed="rId3" cstate="print"/>
          <a:srcRect/>
          <a:stretch>
            <a:fillRect/>
          </a:stretch>
        </p:blipFill>
        <p:spPr bwMode="auto">
          <a:xfrm rot="5400000">
            <a:off x="4588564" y="1997766"/>
            <a:ext cx="4919871" cy="3886200"/>
          </a:xfrm>
          <a:prstGeom prst="rect">
            <a:avLst/>
          </a:prstGeom>
          <a:noFill/>
          <a:ln w="9525">
            <a:noFill/>
            <a:miter lim="800000"/>
            <a:headEnd/>
            <a:tailEnd/>
          </a:ln>
        </p:spPr>
      </p:pic>
      <p:sp>
        <p:nvSpPr>
          <p:cNvPr id="6" name="Footer Placeholder 5"/>
          <p:cNvSpPr>
            <a:spLocks noGrp="1"/>
          </p:cNvSpPr>
          <p:nvPr>
            <p:ph type="ftr" sz="quarter" idx="11"/>
          </p:nvPr>
        </p:nvSpPr>
        <p:spPr>
          <a:xfrm>
            <a:off x="3124200" y="6553200"/>
            <a:ext cx="2895600" cy="168275"/>
          </a:xfrm>
        </p:spPr>
        <p:txBody>
          <a:bodyPr/>
          <a:lstStyle/>
          <a:p>
            <a:r>
              <a:rPr lang="en-US" sz="900" dirty="0" smtClean="0"/>
              <a:t>43</a:t>
            </a:r>
            <a:endParaRPr lang="en-US" sz="900" dirty="0"/>
          </a:p>
        </p:txBody>
      </p:sp>
    </p:spTree>
    <p:extLst>
      <p:ext uri="{BB962C8B-B14F-4D97-AF65-F5344CB8AC3E}">
        <p14:creationId xmlns:p14="http://schemas.microsoft.com/office/powerpoint/2010/main" xmlns="" val="24126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“CMG” _ USA TOYS DISTRUTION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43055" y="1828800"/>
            <a:ext cx="3611880" cy="4627562"/>
          </a:xfrm>
        </p:spPr>
      </p:pic>
      <p:pic>
        <p:nvPicPr>
          <p:cNvPr id="6" name="Picture 3"/>
          <p:cNvPicPr>
            <a:picLocks noChangeAspect="1" noChangeArrowheads="1"/>
          </p:cNvPicPr>
          <p:nvPr/>
        </p:nvPicPr>
        <p:blipFill>
          <a:blip r:embed="rId3"/>
          <a:srcRect/>
          <a:stretch>
            <a:fillRect/>
          </a:stretch>
        </p:blipFill>
        <p:spPr bwMode="auto">
          <a:xfrm>
            <a:off x="609600" y="1752600"/>
            <a:ext cx="3886200" cy="4724400"/>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44</a:t>
            </a:r>
            <a:endParaRPr lang="en-US" sz="900" dirty="0"/>
          </a:p>
        </p:txBody>
      </p:sp>
    </p:spTree>
    <p:extLst>
      <p:ext uri="{BB962C8B-B14F-4D97-AF65-F5344CB8AC3E}">
        <p14:creationId xmlns:p14="http://schemas.microsoft.com/office/powerpoint/2010/main" xmlns="" val="378904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“CMG”_ USA TOYS DISTRIBUTION</a:t>
            </a:r>
            <a:endParaRPr lang="en-US" dirty="0"/>
          </a:p>
        </p:txBody>
      </p:sp>
      <p:pic>
        <p:nvPicPr>
          <p:cNvPr id="1029" name="Picture 5"/>
          <p:cNvPicPr>
            <a:picLocks noGrp="1" noChangeAspect="1" noChangeArrowheads="1"/>
          </p:cNvPicPr>
          <p:nvPr>
            <p:ph idx="1"/>
          </p:nvPr>
        </p:nvPicPr>
        <p:blipFill>
          <a:blip r:embed="rId2" cstate="print"/>
          <a:srcRect/>
          <a:stretch>
            <a:fillRect/>
          </a:stretch>
        </p:blipFill>
        <p:spPr bwMode="auto">
          <a:xfrm>
            <a:off x="4953000" y="1219200"/>
            <a:ext cx="3733800" cy="5334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57200" y="1219200"/>
            <a:ext cx="4038600" cy="2532797"/>
          </a:xfrm>
          <a:prstGeom prst="rect">
            <a:avLst/>
          </a:prstGeom>
          <a:noFill/>
          <a:ln w="9525">
            <a:noFill/>
            <a:miter lim="800000"/>
            <a:headEnd/>
            <a:tailEnd/>
          </a:ln>
          <a:effectLst/>
        </p:spPr>
      </p:pic>
      <p:sp>
        <p:nvSpPr>
          <p:cNvPr id="1032" name="AutoShape 8" descr="image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4" cstate="print"/>
          <a:srcRect/>
          <a:stretch>
            <a:fillRect/>
          </a:stretch>
        </p:blipFill>
        <p:spPr bwMode="auto">
          <a:xfrm>
            <a:off x="457200" y="3810000"/>
            <a:ext cx="4038600" cy="2743200"/>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553200"/>
            <a:ext cx="2895600" cy="168275"/>
          </a:xfrm>
        </p:spPr>
        <p:txBody>
          <a:bodyPr/>
          <a:lstStyle/>
          <a:p>
            <a:r>
              <a:rPr lang="en-US" sz="900" dirty="0" smtClean="0"/>
              <a:t>45</a:t>
            </a:r>
            <a:endParaRPr lang="en-US" sz="900" dirty="0"/>
          </a:p>
        </p:txBody>
      </p:sp>
    </p:spTree>
    <p:extLst>
      <p:ext uri="{BB962C8B-B14F-4D97-AF65-F5344CB8AC3E}">
        <p14:creationId xmlns:p14="http://schemas.microsoft.com/office/powerpoint/2010/main" xmlns="" val="72688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2133600"/>
          </a:xfrm>
        </p:spPr>
        <p:txBody>
          <a:bodyPr>
            <a:normAutofit fontScale="90000"/>
          </a:bodyPr>
          <a:lstStyle/>
          <a:p>
            <a:r>
              <a:rPr lang="en-US" sz="4100" dirty="0" smtClean="0"/>
              <a:t>CORNERSTONE MOUNT GROUP “CMG” INC.</a:t>
            </a:r>
            <a:r>
              <a:rPr lang="en-US" dirty="0" smtClean="0"/>
              <a:t/>
            </a:r>
            <a:br>
              <a:rPr lang="en-US" dirty="0" smtClean="0"/>
            </a:br>
            <a:r>
              <a:rPr lang="en-US" dirty="0" smtClean="0"/>
              <a:t/>
            </a:r>
            <a:br>
              <a:rPr lang="en-US" dirty="0" smtClean="0"/>
            </a:br>
            <a:r>
              <a:rPr lang="en-US" dirty="0" smtClean="0"/>
              <a:t>CONTINUOUS ASSISTANCE</a:t>
            </a:r>
            <a:endParaRPr lang="en-US" dirty="0"/>
          </a:p>
        </p:txBody>
      </p:sp>
      <p:sp>
        <p:nvSpPr>
          <p:cNvPr id="3" name="Subtitle 2"/>
          <p:cNvSpPr>
            <a:spLocks noGrp="1"/>
          </p:cNvSpPr>
          <p:nvPr>
            <p:ph type="subTitle" idx="1"/>
          </p:nvPr>
        </p:nvSpPr>
        <p:spPr>
          <a:xfrm>
            <a:off x="304800" y="2590800"/>
            <a:ext cx="8686800" cy="3962400"/>
          </a:xfrm>
        </p:spPr>
        <p:txBody>
          <a:bodyPr>
            <a:normAutofit fontScale="92500" lnSpcReduction="20000"/>
          </a:bodyPr>
          <a:lstStyle/>
          <a:p>
            <a:pPr>
              <a:buFont typeface="Arial" pitchFamily="34" charset="0"/>
              <a:buChar char="•"/>
            </a:pPr>
            <a:r>
              <a:rPr lang="en-US" dirty="0" smtClean="0"/>
              <a:t>FEEDING COMMUNITIES and THEIR CHILDREN</a:t>
            </a:r>
          </a:p>
          <a:p>
            <a:pPr>
              <a:buFont typeface="Arial" pitchFamily="34" charset="0"/>
              <a:buChar char="•"/>
            </a:pPr>
            <a:r>
              <a:rPr lang="en-US" dirty="0" smtClean="0"/>
              <a:t>EDUCATIONAL ASSISTANCE to ATTEND SCHOOL</a:t>
            </a:r>
          </a:p>
          <a:p>
            <a:pPr>
              <a:buFont typeface="Arial" pitchFamily="34" charset="0"/>
              <a:buChar char="•"/>
            </a:pPr>
            <a:r>
              <a:rPr lang="en-US" dirty="0" smtClean="0"/>
              <a:t>ENVIRONMENT and ECONOMY HELP</a:t>
            </a:r>
          </a:p>
          <a:p>
            <a:pPr>
              <a:buFont typeface="Arial" pitchFamily="34" charset="0"/>
              <a:buChar char="•"/>
            </a:pPr>
            <a:r>
              <a:rPr lang="en-US" dirty="0" smtClean="0"/>
              <a:t>SENDING FOOD and SCHOOL SUPPLIES</a:t>
            </a:r>
          </a:p>
          <a:p>
            <a:pPr>
              <a:buFont typeface="Arial" pitchFamily="34" charset="0"/>
              <a:buChar char="•"/>
            </a:pPr>
            <a:r>
              <a:rPr lang="en-US" dirty="0" smtClean="0"/>
              <a:t>FINANCIAL ASSISTANCE to help run SCHOOLS</a:t>
            </a:r>
          </a:p>
          <a:p>
            <a:pPr>
              <a:buFont typeface="Arial" pitchFamily="34" charset="0"/>
              <a:buChar char="•"/>
            </a:pPr>
            <a:r>
              <a:rPr lang="en-US" dirty="0" smtClean="0"/>
              <a:t>TOYS DISTRIBUTION:  USA, AFRICA and HAITI</a:t>
            </a:r>
          </a:p>
          <a:p>
            <a:pPr>
              <a:buFont typeface="Arial" pitchFamily="34" charset="0"/>
              <a:buChar char="•"/>
            </a:pPr>
            <a:r>
              <a:rPr lang="en-US" dirty="0" smtClean="0"/>
              <a:t>HEALTH EMERGENCY ASSISTANCE</a:t>
            </a:r>
          </a:p>
          <a:p>
            <a:pPr>
              <a:buFont typeface="Arial" pitchFamily="34" charset="0"/>
              <a:buChar char="•"/>
            </a:pPr>
            <a:r>
              <a:rPr lang="en-US" dirty="0" smtClean="0"/>
              <a:t>RESEARCH and INFORMATION</a:t>
            </a:r>
          </a:p>
          <a:p>
            <a:endParaRPr lang="en-US" dirty="0" smtClean="0"/>
          </a:p>
          <a:p>
            <a:endParaRPr lang="en-US" dirty="0"/>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46</a:t>
            </a:r>
            <a:endParaRPr lang="en-US" sz="900" dirty="0"/>
          </a:p>
        </p:txBody>
      </p:sp>
    </p:spTree>
    <p:extLst>
      <p:ext uri="{BB962C8B-B14F-4D97-AF65-F5344CB8AC3E}">
        <p14:creationId xmlns:p14="http://schemas.microsoft.com/office/powerpoint/2010/main" xmlns="" val="163452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200"/>
          </a:xfrm>
        </p:spPr>
        <p:txBody>
          <a:bodyPr/>
          <a:lstStyle/>
          <a:p>
            <a:r>
              <a:rPr lang="en-US" dirty="0" smtClean="0"/>
              <a:t>“CMG” _ NEW PROJECTS</a:t>
            </a:r>
            <a:endParaRPr lang="en-US" dirty="0"/>
          </a:p>
        </p:txBody>
      </p:sp>
      <p:sp>
        <p:nvSpPr>
          <p:cNvPr id="3" name="Subtitle 2"/>
          <p:cNvSpPr>
            <a:spLocks noGrp="1"/>
          </p:cNvSpPr>
          <p:nvPr>
            <p:ph type="subTitle" idx="1"/>
          </p:nvPr>
        </p:nvSpPr>
        <p:spPr>
          <a:xfrm>
            <a:off x="152400" y="1143000"/>
            <a:ext cx="8915400" cy="5334000"/>
          </a:xfrm>
        </p:spPr>
        <p:txBody>
          <a:bodyPr>
            <a:normAutofit fontScale="62500" lnSpcReduction="20000"/>
          </a:bodyPr>
          <a:lstStyle/>
          <a:p>
            <a:pPr algn="l">
              <a:buFont typeface="Arial" pitchFamily="34" charset="0"/>
              <a:buChar char="•"/>
            </a:pPr>
            <a:r>
              <a:rPr lang="en-US" sz="3000" dirty="0" smtClean="0"/>
              <a:t>SCHOOL needs NEW ROOF for a Classroom</a:t>
            </a:r>
          </a:p>
          <a:p>
            <a:pPr algn="l">
              <a:buFont typeface="Arial" pitchFamily="34" charset="0"/>
              <a:buChar char="•"/>
            </a:pPr>
            <a:r>
              <a:rPr lang="en-US" sz="3000" dirty="0" smtClean="0"/>
              <a:t>CHURCH needs to be REMODELED</a:t>
            </a:r>
          </a:p>
          <a:p>
            <a:pPr algn="l">
              <a:buFont typeface="Arial" pitchFamily="34" charset="0"/>
              <a:buChar char="•"/>
            </a:pPr>
            <a:r>
              <a:rPr lang="en-US" sz="3000" dirty="0" smtClean="0"/>
              <a:t>WATER FOUNTAIN for SCHOOLS in various communities</a:t>
            </a:r>
          </a:p>
          <a:p>
            <a:pPr algn="l">
              <a:buFont typeface="Arial" pitchFamily="34" charset="0"/>
              <a:buChar char="•"/>
            </a:pPr>
            <a:r>
              <a:rPr lang="en-US" sz="3000" dirty="0" smtClean="0"/>
              <a:t>INNOVATIVE TOILET for SCHOOLS &amp; COMMUNITIES</a:t>
            </a:r>
          </a:p>
          <a:p>
            <a:pPr algn="l">
              <a:buFont typeface="Arial" pitchFamily="34" charset="0"/>
              <a:buChar char="•"/>
            </a:pPr>
            <a:r>
              <a:rPr lang="en-US" sz="3000" dirty="0" smtClean="0"/>
              <a:t>KIDS WALK 5 MILES EACH DAY TO GET TO SCHOOL:</a:t>
            </a:r>
          </a:p>
          <a:p>
            <a:pPr marL="514350" indent="-514350" algn="l"/>
            <a:endParaRPr lang="en-US" sz="3000" dirty="0" smtClean="0"/>
          </a:p>
          <a:p>
            <a:pPr marL="514350" indent="-514350" algn="l"/>
            <a:r>
              <a:rPr lang="en-US" sz="3000" dirty="0" smtClean="0"/>
              <a:t>a) CONSTUCTION PROJECTS: </a:t>
            </a:r>
          </a:p>
          <a:p>
            <a:pPr marL="514350" indent="-514350" algn="l"/>
            <a:r>
              <a:rPr lang="en-US" sz="3000" dirty="0" smtClean="0"/>
              <a:t> 	- NEW SCHOOLS</a:t>
            </a:r>
          </a:p>
          <a:p>
            <a:pPr marL="514350" indent="-514350" algn="l"/>
            <a:r>
              <a:rPr lang="en-US" sz="3000" dirty="0" smtClean="0"/>
              <a:t>		- Kindergarten to Vocational</a:t>
            </a:r>
          </a:p>
          <a:p>
            <a:pPr marL="514350" indent="-514350" algn="l"/>
            <a:r>
              <a:rPr lang="en-US" sz="3000" dirty="0" smtClean="0"/>
              <a:t>	-Hospitals, Urgent Care Facilities, Businesses, and Homes</a:t>
            </a:r>
          </a:p>
          <a:p>
            <a:pPr marL="514350" indent="-514350" algn="l"/>
            <a:endParaRPr lang="en-US" sz="3000" dirty="0" smtClean="0"/>
          </a:p>
          <a:p>
            <a:pPr marL="514350" indent="-514350" algn="l"/>
            <a:r>
              <a:rPr lang="en-US" sz="3000" dirty="0" smtClean="0"/>
              <a:t>b) PURCHASES: </a:t>
            </a:r>
          </a:p>
          <a:p>
            <a:pPr marL="971550" lvl="1" indent="-514350" algn="l"/>
            <a:r>
              <a:rPr lang="en-US" sz="2600" dirty="0" smtClean="0"/>
              <a:t>- LAND</a:t>
            </a:r>
          </a:p>
          <a:p>
            <a:pPr marL="971550" lvl="1" indent="-514350" algn="l"/>
            <a:r>
              <a:rPr lang="en-US" sz="2600" dirty="0" smtClean="0"/>
              <a:t>- SOLAR PANES</a:t>
            </a:r>
          </a:p>
          <a:p>
            <a:pPr marL="971550" lvl="1" indent="-514350" algn="l"/>
            <a:r>
              <a:rPr lang="en-US" sz="2600" dirty="0" smtClean="0"/>
              <a:t>	-  place on roofs of Hospitals, Urgent Care Facilities, Schools, and Homes  </a:t>
            </a:r>
          </a:p>
          <a:p>
            <a:pPr marL="971550" lvl="1" indent="-514350" algn="l"/>
            <a:r>
              <a:rPr lang="en-US" sz="2600" dirty="0" smtClean="0"/>
              <a:t>  </a:t>
            </a:r>
          </a:p>
          <a:p>
            <a:pPr marL="971550" lvl="1" indent="-514350" algn="l">
              <a:buFontTx/>
              <a:buChar char="-"/>
            </a:pPr>
            <a:endParaRPr lang="en-US" sz="2600" dirty="0" smtClean="0"/>
          </a:p>
          <a:p>
            <a:pPr algn="l">
              <a:buFont typeface="Arial" pitchFamily="34" charset="0"/>
              <a:buChar char="•"/>
            </a:pPr>
            <a:r>
              <a:rPr lang="en-US" sz="3000" dirty="0" smtClean="0"/>
              <a:t>NEED SCHOOL BUSES, SUPPLIES, OTHER TRANSPORTATION</a:t>
            </a:r>
          </a:p>
          <a:p>
            <a:pPr>
              <a:buFont typeface="Arial" pitchFamily="34" charset="0"/>
              <a:buChar char="•"/>
            </a:pPr>
            <a:endParaRPr lang="en-US" dirty="0" smtClean="0"/>
          </a:p>
          <a:p>
            <a:endParaRPr lang="en-US" dirty="0" smtClean="0"/>
          </a:p>
          <a:p>
            <a:pPr>
              <a:buFont typeface="Arial" pitchFamily="34" charset="0"/>
              <a:buChar char="•"/>
            </a:pPr>
            <a:endParaRPr lang="en-US" dirty="0"/>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47</a:t>
            </a:r>
            <a:endParaRPr lang="en-US" sz="900" dirty="0"/>
          </a:p>
        </p:txBody>
      </p:sp>
    </p:spTree>
    <p:extLst>
      <p:ext uri="{BB962C8B-B14F-4D97-AF65-F5344CB8AC3E}">
        <p14:creationId xmlns:p14="http://schemas.microsoft.com/office/powerpoint/2010/main" xmlns="" val="190296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85800"/>
          </a:xfrm>
        </p:spPr>
        <p:txBody>
          <a:bodyPr>
            <a:normAutofit fontScale="90000"/>
          </a:bodyPr>
          <a:lstStyle/>
          <a:p>
            <a:r>
              <a:rPr lang="en-US" u="sng" dirty="0" smtClean="0"/>
              <a:t>NEW PROJECT</a:t>
            </a:r>
            <a:endParaRPr lang="en-US" u="sng" dirty="0"/>
          </a:p>
        </p:txBody>
      </p:sp>
      <p:sp>
        <p:nvSpPr>
          <p:cNvPr id="3" name="Subtitle 2"/>
          <p:cNvSpPr>
            <a:spLocks noGrp="1"/>
          </p:cNvSpPr>
          <p:nvPr>
            <p:ph type="subTitle" idx="1"/>
          </p:nvPr>
        </p:nvSpPr>
        <p:spPr>
          <a:xfrm>
            <a:off x="304800" y="914400"/>
            <a:ext cx="8610600" cy="1066800"/>
          </a:xfrm>
        </p:spPr>
        <p:txBody>
          <a:bodyPr>
            <a:normAutofit/>
          </a:bodyPr>
          <a:lstStyle/>
          <a:p>
            <a:r>
              <a:rPr lang="en-US" dirty="0" smtClean="0"/>
              <a:t>NEW ROOF NEEDED &amp; INSIDE WORK FOR CLASSROOM IN THE SCHOOL – Cost $3,500.</a:t>
            </a:r>
            <a:endParaRPr lang="en-US" dirty="0"/>
          </a:p>
        </p:txBody>
      </p:sp>
      <p:pic>
        <p:nvPicPr>
          <p:cNvPr id="76802" name="Picture 2"/>
          <p:cNvPicPr>
            <a:picLocks noChangeAspect="1" noChangeArrowheads="1"/>
          </p:cNvPicPr>
          <p:nvPr/>
        </p:nvPicPr>
        <p:blipFill>
          <a:blip r:embed="rId2"/>
          <a:srcRect/>
          <a:stretch>
            <a:fillRect/>
          </a:stretch>
        </p:blipFill>
        <p:spPr bwMode="auto">
          <a:xfrm>
            <a:off x="304800" y="2057401"/>
            <a:ext cx="4190999" cy="44196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a:srcRect/>
          <a:stretch>
            <a:fillRect/>
          </a:stretch>
        </p:blipFill>
        <p:spPr bwMode="auto">
          <a:xfrm>
            <a:off x="5105400" y="2057400"/>
            <a:ext cx="3657600" cy="4419600"/>
          </a:xfrm>
          <a:prstGeom prst="rect">
            <a:avLst/>
          </a:prstGeom>
          <a:noFill/>
          <a:ln w="9525">
            <a:noFill/>
            <a:miter lim="800000"/>
            <a:headEnd/>
            <a:tailEnd/>
          </a:ln>
          <a:effectLst/>
        </p:spPr>
      </p:pic>
      <p:sp>
        <p:nvSpPr>
          <p:cNvPr id="6" name="Footer Placeholder 5"/>
          <p:cNvSpPr>
            <a:spLocks noGrp="1"/>
          </p:cNvSpPr>
          <p:nvPr>
            <p:ph type="ftr" sz="quarter" idx="11"/>
          </p:nvPr>
        </p:nvSpPr>
        <p:spPr>
          <a:xfrm>
            <a:off x="3124200" y="6553200"/>
            <a:ext cx="2895600" cy="168275"/>
          </a:xfrm>
        </p:spPr>
        <p:txBody>
          <a:bodyPr/>
          <a:lstStyle/>
          <a:p>
            <a:r>
              <a:rPr lang="en-US" sz="900" dirty="0" smtClean="0"/>
              <a:t>48</a:t>
            </a:r>
            <a:endParaRPr lang="en-US" sz="900" dirty="0"/>
          </a:p>
        </p:txBody>
      </p:sp>
    </p:spTree>
    <p:extLst>
      <p:ext uri="{BB962C8B-B14F-4D97-AF65-F5344CB8AC3E}">
        <p14:creationId xmlns:p14="http://schemas.microsoft.com/office/powerpoint/2010/main" xmlns="" val="190296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“CMG” NEW PROJECT </a:t>
            </a:r>
            <a:br>
              <a:rPr lang="en-US" dirty="0" smtClean="0"/>
            </a:br>
            <a:r>
              <a:rPr lang="en-US" dirty="0" smtClean="0"/>
              <a:t>BUY LAND to BUILD FACILITIES</a:t>
            </a:r>
            <a:endParaRPr lang="en-US" dirty="0"/>
          </a:p>
        </p:txBody>
      </p:sp>
      <p:pic>
        <p:nvPicPr>
          <p:cNvPr id="4" name="Content Placeholder 3" descr="D:\CMGIPHONE PICtuRES\IMG_0434.JPG"/>
          <p:cNvPicPr>
            <a:picLocks noGrp="1"/>
          </p:cNvPicPr>
          <p:nvPr>
            <p:ph idx="1"/>
          </p:nvPr>
        </p:nvPicPr>
        <p:blipFill>
          <a:blip r:embed="rId2" cstate="print"/>
          <a:srcRect/>
          <a:stretch>
            <a:fillRect/>
          </a:stretch>
        </p:blipFill>
        <p:spPr bwMode="auto">
          <a:xfrm>
            <a:off x="434009" y="1417638"/>
            <a:ext cx="3452191" cy="2544762"/>
          </a:xfrm>
          <a:prstGeom prst="rect">
            <a:avLst/>
          </a:prstGeom>
          <a:noFill/>
          <a:ln w="9525">
            <a:noFill/>
            <a:miter lim="800000"/>
            <a:headEnd/>
            <a:tailEnd/>
          </a:ln>
        </p:spPr>
      </p:pic>
      <p:pic>
        <p:nvPicPr>
          <p:cNvPr id="5" name="Picture 4" descr="D:\CMGIPHONE PICtuRES\IMG_0425.JPG"/>
          <p:cNvPicPr/>
          <p:nvPr/>
        </p:nvPicPr>
        <p:blipFill>
          <a:blip r:embed="rId3" cstate="print"/>
          <a:srcRect/>
          <a:stretch>
            <a:fillRect/>
          </a:stretch>
        </p:blipFill>
        <p:spPr bwMode="auto">
          <a:xfrm>
            <a:off x="5410200" y="1417638"/>
            <a:ext cx="3505200" cy="2544762"/>
          </a:xfrm>
          <a:prstGeom prst="rect">
            <a:avLst/>
          </a:prstGeom>
          <a:noFill/>
          <a:ln w="9525">
            <a:noFill/>
            <a:miter lim="800000"/>
            <a:headEnd/>
            <a:tailEnd/>
          </a:ln>
        </p:spPr>
      </p:pic>
      <p:pic>
        <p:nvPicPr>
          <p:cNvPr id="6" name="Picture 5" descr="D:\CMGIPHONE PICtuRES\IMG_0424.JPG"/>
          <p:cNvPicPr/>
          <p:nvPr/>
        </p:nvPicPr>
        <p:blipFill>
          <a:blip r:embed="rId4" cstate="print"/>
          <a:srcRect/>
          <a:stretch>
            <a:fillRect/>
          </a:stretch>
        </p:blipFill>
        <p:spPr bwMode="auto">
          <a:xfrm>
            <a:off x="457200" y="4114800"/>
            <a:ext cx="3429000" cy="2609850"/>
          </a:xfrm>
          <a:prstGeom prst="rect">
            <a:avLst/>
          </a:prstGeom>
          <a:noFill/>
          <a:ln w="9525">
            <a:noFill/>
            <a:miter lim="800000"/>
            <a:headEnd/>
            <a:tailEnd/>
          </a:ln>
        </p:spPr>
      </p:pic>
      <p:pic>
        <p:nvPicPr>
          <p:cNvPr id="7" name="Picture 6" descr="D:\CMGIPHONE PICtuRES\IMG_0464.JPG"/>
          <p:cNvPicPr/>
          <p:nvPr/>
        </p:nvPicPr>
        <p:blipFill>
          <a:blip r:embed="rId5" cstate="print"/>
          <a:srcRect/>
          <a:stretch>
            <a:fillRect/>
          </a:stretch>
        </p:blipFill>
        <p:spPr bwMode="auto">
          <a:xfrm rot="5400000">
            <a:off x="5705475" y="3621571"/>
            <a:ext cx="2819400" cy="3600450"/>
          </a:xfrm>
          <a:prstGeom prst="rect">
            <a:avLst/>
          </a:prstGeom>
          <a:noFill/>
          <a:ln w="9525">
            <a:noFill/>
            <a:miter lim="800000"/>
            <a:headEnd/>
            <a:tailEnd/>
          </a:ln>
        </p:spPr>
      </p:pic>
      <p:sp>
        <p:nvSpPr>
          <p:cNvPr id="8" name="Footer Placeholder 7"/>
          <p:cNvSpPr>
            <a:spLocks noGrp="1"/>
          </p:cNvSpPr>
          <p:nvPr>
            <p:ph type="ftr" sz="quarter" idx="11"/>
          </p:nvPr>
        </p:nvSpPr>
        <p:spPr>
          <a:xfrm>
            <a:off x="3124200" y="6553200"/>
            <a:ext cx="2895600" cy="168275"/>
          </a:xfrm>
        </p:spPr>
        <p:txBody>
          <a:bodyPr/>
          <a:lstStyle/>
          <a:p>
            <a:r>
              <a:rPr lang="en-US" sz="900" dirty="0" smtClean="0"/>
              <a:t>49</a:t>
            </a:r>
            <a:endParaRPr lang="en-US" sz="900" dirty="0"/>
          </a:p>
        </p:txBody>
      </p:sp>
    </p:spTree>
    <p:extLst>
      <p:ext uri="{BB962C8B-B14F-4D97-AF65-F5344CB8AC3E}">
        <p14:creationId xmlns:p14="http://schemas.microsoft.com/office/powerpoint/2010/main" xmlns="" val="94558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761999"/>
          </a:xfrm>
        </p:spPr>
        <p:txBody>
          <a:bodyPr>
            <a:normAutofit fontScale="90000"/>
          </a:bodyPr>
          <a:lstStyle/>
          <a:p>
            <a:r>
              <a:rPr lang="en-US" u="sng" dirty="0" smtClean="0"/>
              <a:t>NEW PROJECT</a:t>
            </a:r>
            <a:endParaRPr lang="en-US" u="sng" dirty="0"/>
          </a:p>
        </p:txBody>
      </p:sp>
      <p:sp>
        <p:nvSpPr>
          <p:cNvPr id="3" name="Subtitle 2"/>
          <p:cNvSpPr>
            <a:spLocks noGrp="1"/>
          </p:cNvSpPr>
          <p:nvPr>
            <p:ph type="subTitle" idx="1"/>
          </p:nvPr>
        </p:nvSpPr>
        <p:spPr>
          <a:xfrm>
            <a:off x="228600" y="914400"/>
            <a:ext cx="8610600" cy="1447800"/>
          </a:xfrm>
        </p:spPr>
        <p:txBody>
          <a:bodyPr>
            <a:noAutofit/>
          </a:bodyPr>
          <a:lstStyle/>
          <a:p>
            <a:r>
              <a:rPr lang="en-US" sz="2800" dirty="0" smtClean="0"/>
              <a:t>CLEAN WATER TO DRINK </a:t>
            </a:r>
          </a:p>
          <a:p>
            <a:r>
              <a:rPr lang="en-US" sz="2800" dirty="0" smtClean="0"/>
              <a:t>AND </a:t>
            </a:r>
          </a:p>
          <a:p>
            <a:r>
              <a:rPr lang="en-US" sz="2800" dirty="0" smtClean="0"/>
              <a:t>FOUNTAINS FOR SCHOOLS &amp; COMMUNITIES</a:t>
            </a:r>
            <a:endParaRPr lang="en-US" sz="2800" dirty="0"/>
          </a:p>
        </p:txBody>
      </p:sp>
      <p:pic>
        <p:nvPicPr>
          <p:cNvPr id="12289" name="Picture 1"/>
          <p:cNvPicPr>
            <a:picLocks noChangeAspect="1" noChangeArrowheads="1"/>
          </p:cNvPicPr>
          <p:nvPr/>
        </p:nvPicPr>
        <p:blipFill>
          <a:blip r:embed="rId2"/>
          <a:srcRect/>
          <a:stretch>
            <a:fillRect/>
          </a:stretch>
        </p:blipFill>
        <p:spPr bwMode="auto">
          <a:xfrm>
            <a:off x="304800" y="2438400"/>
            <a:ext cx="2438400" cy="396240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cstate="print"/>
          <a:srcRect/>
          <a:stretch>
            <a:fillRect/>
          </a:stretch>
        </p:blipFill>
        <p:spPr bwMode="auto">
          <a:xfrm>
            <a:off x="2971800" y="2438400"/>
            <a:ext cx="3200400" cy="3962400"/>
          </a:xfrm>
          <a:prstGeom prst="rect">
            <a:avLst/>
          </a:prstGeom>
          <a:noFill/>
          <a:ln w="9525">
            <a:noFill/>
            <a:miter lim="800000"/>
            <a:headEnd/>
            <a:tailEnd/>
          </a:ln>
          <a:effectLst/>
        </p:spPr>
      </p:pic>
      <p:pic>
        <p:nvPicPr>
          <p:cNvPr id="6" name="Picture 1"/>
          <p:cNvPicPr>
            <a:picLocks noChangeAspect="1" noChangeArrowheads="1"/>
          </p:cNvPicPr>
          <p:nvPr/>
        </p:nvPicPr>
        <p:blipFill>
          <a:blip r:embed="rId4" cstate="print"/>
          <a:srcRect/>
          <a:stretch>
            <a:fillRect/>
          </a:stretch>
        </p:blipFill>
        <p:spPr bwMode="auto">
          <a:xfrm>
            <a:off x="6324600" y="2438400"/>
            <a:ext cx="2590800" cy="3962400"/>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553200"/>
            <a:ext cx="2895600" cy="168275"/>
          </a:xfrm>
        </p:spPr>
        <p:txBody>
          <a:bodyPr/>
          <a:lstStyle/>
          <a:p>
            <a:r>
              <a:rPr lang="en-US" sz="900" dirty="0" smtClean="0"/>
              <a:t>50</a:t>
            </a:r>
            <a:endParaRPr lang="en-US" sz="900" dirty="0"/>
          </a:p>
        </p:txBody>
      </p:sp>
    </p:spTree>
    <p:extLst>
      <p:ext uri="{BB962C8B-B14F-4D97-AF65-F5344CB8AC3E}">
        <p14:creationId xmlns:p14="http://schemas.microsoft.com/office/powerpoint/2010/main" xmlns="" val="38837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ISSUES AT THE SCHOOL: </a:t>
            </a:r>
            <a:br>
              <a:rPr lang="en-US" dirty="0" smtClean="0"/>
            </a:br>
            <a:r>
              <a:rPr lang="en-US" dirty="0" smtClean="0"/>
              <a:t>LEDGE WITHOUT RAILING</a:t>
            </a:r>
            <a:endParaRPr lang="en-US" dirty="0"/>
          </a:p>
        </p:txBody>
      </p:sp>
      <p:pic>
        <p:nvPicPr>
          <p:cNvPr id="4" name="Content Placeholder 3" descr="D:\CMGIPHONE PICtuRES\IMG_0184.JPG"/>
          <p:cNvPicPr>
            <a:picLocks noGrp="1"/>
          </p:cNvPicPr>
          <p:nvPr>
            <p:ph idx="1"/>
          </p:nvPr>
        </p:nvPicPr>
        <p:blipFill>
          <a:blip r:embed="rId2" cstate="print"/>
          <a:srcRect/>
          <a:stretch>
            <a:fillRect/>
          </a:stretch>
        </p:blipFill>
        <p:spPr bwMode="auto">
          <a:xfrm rot="5400000">
            <a:off x="-228601" y="2362202"/>
            <a:ext cx="4648201" cy="3429000"/>
          </a:xfrm>
          <a:prstGeom prst="rect">
            <a:avLst/>
          </a:prstGeom>
          <a:noFill/>
          <a:ln w="9525">
            <a:noFill/>
            <a:miter lim="800000"/>
            <a:headEnd/>
            <a:tailEnd/>
          </a:ln>
        </p:spPr>
      </p:pic>
      <p:pic>
        <p:nvPicPr>
          <p:cNvPr id="5" name="Picture 4" descr="D:\CMGIPHONE PICtuRES\IMG_0189.JPG"/>
          <p:cNvPicPr/>
          <p:nvPr/>
        </p:nvPicPr>
        <p:blipFill>
          <a:blip r:embed="rId3" cstate="print"/>
          <a:srcRect/>
          <a:stretch>
            <a:fillRect/>
          </a:stretch>
        </p:blipFill>
        <p:spPr bwMode="auto">
          <a:xfrm rot="5400000">
            <a:off x="4400550" y="2228850"/>
            <a:ext cx="4648200" cy="3695700"/>
          </a:xfrm>
          <a:prstGeom prst="rect">
            <a:avLst/>
          </a:prstGeom>
          <a:noFill/>
          <a:ln w="9525">
            <a:noFill/>
            <a:miter lim="800000"/>
            <a:headEnd/>
            <a:tailEnd/>
          </a:ln>
        </p:spPr>
      </p:pic>
      <p:sp>
        <p:nvSpPr>
          <p:cNvPr id="6" name="Footer Placeholder 5"/>
          <p:cNvSpPr>
            <a:spLocks noGrp="1"/>
          </p:cNvSpPr>
          <p:nvPr>
            <p:ph type="ftr" sz="quarter" idx="11"/>
          </p:nvPr>
        </p:nvSpPr>
        <p:spPr>
          <a:xfrm>
            <a:off x="3124200" y="6553200"/>
            <a:ext cx="2895600" cy="168275"/>
          </a:xfrm>
        </p:spPr>
        <p:txBody>
          <a:bodyPr/>
          <a:lstStyle/>
          <a:p>
            <a:r>
              <a:rPr lang="en-US" sz="900" dirty="0" smtClean="0"/>
              <a:t>33</a:t>
            </a:r>
            <a:endParaRPr lang="en-US" sz="900" dirty="0"/>
          </a:p>
        </p:txBody>
      </p:sp>
    </p:spTree>
    <p:extLst>
      <p:ext uri="{BB962C8B-B14F-4D97-AF65-F5344CB8AC3E}">
        <p14:creationId xmlns:p14="http://schemas.microsoft.com/office/powerpoint/2010/main" xmlns="" val="327526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u="sng" dirty="0" smtClean="0"/>
              <a:t>A REMINDER</a:t>
            </a:r>
            <a:endParaRPr lang="en-US" u="sng" dirty="0"/>
          </a:p>
        </p:txBody>
      </p:sp>
      <p:sp>
        <p:nvSpPr>
          <p:cNvPr id="3" name="Subtitle 2"/>
          <p:cNvSpPr>
            <a:spLocks noGrp="1"/>
          </p:cNvSpPr>
          <p:nvPr>
            <p:ph type="subTitle" idx="1"/>
          </p:nvPr>
        </p:nvSpPr>
        <p:spPr>
          <a:xfrm>
            <a:off x="1371600" y="2133600"/>
            <a:ext cx="6400800" cy="4343400"/>
          </a:xfrm>
        </p:spPr>
        <p:txBody>
          <a:bodyPr/>
          <a:lstStyle/>
          <a:p>
            <a:r>
              <a:rPr lang="en-US" dirty="0" smtClean="0"/>
              <a:t>1 Timothy 6:7 and 11</a:t>
            </a:r>
          </a:p>
          <a:p>
            <a:r>
              <a:rPr lang="en-US" dirty="0" smtClean="0"/>
              <a:t>7) For we brought nothing into this world and it is certain that we can carry nothing out.</a:t>
            </a:r>
          </a:p>
          <a:p>
            <a:r>
              <a:rPr lang="en-US" dirty="0" smtClean="0"/>
              <a:t>11) Let us come together and follow after righteousness, godliness, faith, love, patience and meekness. </a:t>
            </a:r>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51</a:t>
            </a:r>
            <a:endParaRPr lang="en-US" sz="900" dirty="0"/>
          </a:p>
        </p:txBody>
      </p:sp>
    </p:spTree>
    <p:extLst>
      <p:ext uri="{BB962C8B-B14F-4D97-AF65-F5344CB8AC3E}">
        <p14:creationId xmlns:p14="http://schemas.microsoft.com/office/powerpoint/2010/main" xmlns="" val="149995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85800"/>
          </a:xfrm>
        </p:spPr>
        <p:txBody>
          <a:bodyPr>
            <a:normAutofit fontScale="90000"/>
          </a:bodyPr>
          <a:lstStyle/>
          <a:p>
            <a:r>
              <a:rPr lang="en-US" u="sng" dirty="0" smtClean="0"/>
              <a:t>“CMG” Vision and Plan</a:t>
            </a:r>
            <a:endParaRPr lang="en-US" u="sng" dirty="0"/>
          </a:p>
        </p:txBody>
      </p:sp>
      <p:sp>
        <p:nvSpPr>
          <p:cNvPr id="3" name="Subtitle 2"/>
          <p:cNvSpPr>
            <a:spLocks noGrp="1"/>
          </p:cNvSpPr>
          <p:nvPr>
            <p:ph type="subTitle" idx="1"/>
          </p:nvPr>
        </p:nvSpPr>
        <p:spPr>
          <a:xfrm>
            <a:off x="228600" y="1524000"/>
            <a:ext cx="8534400" cy="4572000"/>
          </a:xfrm>
        </p:spPr>
        <p:txBody>
          <a:bodyPr>
            <a:normAutofit fontScale="92500"/>
          </a:bodyPr>
          <a:lstStyle/>
          <a:p>
            <a:r>
              <a:rPr lang="en-US" dirty="0" smtClean="0"/>
              <a:t>CMG needs YOUR Love &amp; Support to execute them.  </a:t>
            </a:r>
          </a:p>
          <a:p>
            <a:endParaRPr lang="en-US" dirty="0" smtClean="0"/>
          </a:p>
          <a:p>
            <a:r>
              <a:rPr lang="en-US" dirty="0" smtClean="0"/>
              <a:t>We are asking for your help!</a:t>
            </a:r>
          </a:p>
          <a:p>
            <a:endParaRPr lang="en-US" dirty="0" smtClean="0"/>
          </a:p>
          <a:p>
            <a:r>
              <a:rPr lang="en-US" dirty="0" smtClean="0"/>
              <a:t>PLEASE DONATE NOW </a:t>
            </a:r>
          </a:p>
          <a:p>
            <a:r>
              <a:rPr lang="en-US" dirty="0" smtClean="0"/>
              <a:t>&amp;</a:t>
            </a:r>
          </a:p>
          <a:p>
            <a:r>
              <a:rPr lang="en-US" dirty="0" smtClean="0"/>
              <a:t> WATCH THE TRANSFORMATION THAT </a:t>
            </a:r>
          </a:p>
          <a:p>
            <a:r>
              <a:rPr lang="en-US" dirty="0" smtClean="0"/>
              <a:t>YOU ARE APART OF! </a:t>
            </a:r>
            <a:endParaRPr lang="en-US" dirty="0"/>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52</a:t>
            </a:r>
            <a:endParaRPr lang="en-US" sz="900" dirty="0"/>
          </a:p>
        </p:txBody>
      </p:sp>
    </p:spTree>
    <p:extLst>
      <p:ext uri="{BB962C8B-B14F-4D97-AF65-F5344CB8AC3E}">
        <p14:creationId xmlns:p14="http://schemas.microsoft.com/office/powerpoint/2010/main" xmlns="" val="240837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685800"/>
          </a:xfrm>
        </p:spPr>
        <p:txBody>
          <a:bodyPr>
            <a:normAutofit fontScale="90000"/>
          </a:bodyPr>
          <a:lstStyle/>
          <a:p>
            <a:r>
              <a:rPr lang="en-US" u="sng" dirty="0" smtClean="0"/>
              <a:t>HOW DO WE MOVE TO NEXT LEVEL</a:t>
            </a:r>
            <a:endParaRPr lang="en-US" u="sng" dirty="0"/>
          </a:p>
        </p:txBody>
      </p:sp>
      <p:sp>
        <p:nvSpPr>
          <p:cNvPr id="3" name="Subtitle 2"/>
          <p:cNvSpPr>
            <a:spLocks noGrp="1"/>
          </p:cNvSpPr>
          <p:nvPr>
            <p:ph type="subTitle" idx="1"/>
          </p:nvPr>
        </p:nvSpPr>
        <p:spPr>
          <a:xfrm>
            <a:off x="457200" y="914400"/>
            <a:ext cx="8153400" cy="5638800"/>
          </a:xfrm>
        </p:spPr>
        <p:txBody>
          <a:bodyPr>
            <a:normAutofit fontScale="85000" lnSpcReduction="20000"/>
          </a:bodyPr>
          <a:lstStyle/>
          <a:p>
            <a:r>
              <a:rPr lang="en-US" dirty="0" smtClean="0"/>
              <a:t>We Need Your Help and Support!</a:t>
            </a:r>
          </a:p>
          <a:p>
            <a:r>
              <a:rPr lang="en-US" dirty="0" smtClean="0"/>
              <a:t>WILL YOU JOIN US?</a:t>
            </a:r>
          </a:p>
          <a:p>
            <a:r>
              <a:rPr lang="en-US" dirty="0" smtClean="0"/>
              <a:t>TOGETHER WE CAN ERADICATE POVERTY,  STOP HUNGER and ILLITERACY IN ALL ITS FORMS!</a:t>
            </a:r>
          </a:p>
          <a:p>
            <a:endParaRPr lang="en-US" dirty="0" smtClean="0"/>
          </a:p>
          <a:p>
            <a:r>
              <a:rPr lang="en-US" dirty="0" smtClean="0"/>
              <a:t>The goal is to </a:t>
            </a:r>
            <a:r>
              <a:rPr lang="en-US" dirty="0"/>
              <a:t>meet the needs of today, </a:t>
            </a:r>
            <a:endParaRPr lang="en-US" dirty="0" smtClean="0"/>
          </a:p>
          <a:p>
            <a:r>
              <a:rPr lang="en-US" dirty="0" smtClean="0"/>
              <a:t>without losing one child! </a:t>
            </a:r>
          </a:p>
          <a:p>
            <a:r>
              <a:rPr lang="en-US" dirty="0" smtClean="0"/>
              <a:t> </a:t>
            </a:r>
          </a:p>
          <a:p>
            <a:r>
              <a:rPr lang="en-US" dirty="0" smtClean="0"/>
              <a:t>Tomorrow is not promised to no one!  We can no longer wait for the next generation to take care of the present generation. Let us use our current resources to build and secure the foundation for our </a:t>
            </a:r>
            <a:r>
              <a:rPr lang="en-US" dirty="0"/>
              <a:t>future </a:t>
            </a:r>
            <a:r>
              <a:rPr lang="en-US" dirty="0" smtClean="0"/>
              <a:t>generations NOT just for the RICH but for ALL. </a:t>
            </a:r>
          </a:p>
          <a:p>
            <a:r>
              <a:rPr lang="en-US" dirty="0" smtClean="0"/>
              <a:t>TOGETHER as One NATION and ONE WORLD!</a:t>
            </a:r>
            <a:r>
              <a:rPr lang="en-US" dirty="0"/>
              <a:t> </a:t>
            </a:r>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53</a:t>
            </a:r>
            <a:endParaRPr lang="en-US" sz="900" dirty="0"/>
          </a:p>
        </p:txBody>
      </p:sp>
    </p:spTree>
    <p:extLst>
      <p:ext uri="{BB962C8B-B14F-4D97-AF65-F5344CB8AC3E}">
        <p14:creationId xmlns:p14="http://schemas.microsoft.com/office/powerpoint/2010/main" xmlns="" val="393177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325562"/>
          </a:xfrm>
        </p:spPr>
        <p:txBody>
          <a:bodyPr>
            <a:noAutofit/>
          </a:bodyPr>
          <a:lstStyle/>
          <a:p>
            <a:r>
              <a:rPr lang="en-US" sz="3600" dirty="0" smtClean="0"/>
              <a:t>YOUR GIVING MAKE THIS POSSIBLE </a:t>
            </a:r>
            <a:br>
              <a:rPr lang="en-US" sz="3600" dirty="0" smtClean="0"/>
            </a:br>
            <a:r>
              <a:rPr lang="en-US" sz="3600" dirty="0" smtClean="0"/>
              <a:t>&amp;</a:t>
            </a:r>
            <a:br>
              <a:rPr lang="en-US" sz="3600" dirty="0" smtClean="0"/>
            </a:br>
            <a:r>
              <a:rPr lang="en-US" sz="3600" dirty="0" smtClean="0"/>
              <a:t>WE THANK YOU!</a:t>
            </a:r>
            <a:endParaRPr lang="en-US" sz="3600" dirty="0"/>
          </a:p>
        </p:txBody>
      </p:sp>
      <p:pic>
        <p:nvPicPr>
          <p:cNvPr id="4" name="Content Placeholder 3" descr="D:\CMGIPHONE PICtuRES\IMG_0173.JPG"/>
          <p:cNvPicPr>
            <a:picLocks noGrp="1"/>
          </p:cNvPicPr>
          <p:nvPr>
            <p:ph idx="1"/>
          </p:nvPr>
        </p:nvPicPr>
        <p:blipFill>
          <a:blip r:embed="rId2" cstate="print"/>
          <a:srcRect/>
          <a:stretch>
            <a:fillRect/>
          </a:stretch>
        </p:blipFill>
        <p:spPr bwMode="auto">
          <a:xfrm>
            <a:off x="457200" y="1828800"/>
            <a:ext cx="4191000" cy="4572000"/>
          </a:xfrm>
          <a:prstGeom prst="rect">
            <a:avLst/>
          </a:prstGeom>
          <a:noFill/>
          <a:ln w="9525">
            <a:noFill/>
            <a:miter lim="800000"/>
            <a:headEnd/>
            <a:tailEnd/>
          </a:ln>
        </p:spPr>
      </p:pic>
      <p:pic>
        <p:nvPicPr>
          <p:cNvPr id="6" name="Picture 5" descr="D:\CMGIPHONE PICtuRES\IMG_0582.JPG"/>
          <p:cNvPicPr/>
          <p:nvPr/>
        </p:nvPicPr>
        <p:blipFill>
          <a:blip r:embed="rId3" cstate="print"/>
          <a:srcRect/>
          <a:stretch>
            <a:fillRect/>
          </a:stretch>
        </p:blipFill>
        <p:spPr bwMode="auto">
          <a:xfrm rot="5400000">
            <a:off x="4572000" y="2209800"/>
            <a:ext cx="4572000" cy="3810000"/>
          </a:xfrm>
          <a:prstGeom prst="rect">
            <a:avLst/>
          </a:prstGeom>
          <a:noFill/>
          <a:ln w="9525">
            <a:noFill/>
            <a:miter lim="800000"/>
            <a:headEnd/>
            <a:tailEnd/>
          </a:ln>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54</a:t>
            </a:r>
            <a:endParaRPr lang="en-US" sz="900" dirty="0"/>
          </a:p>
        </p:txBody>
      </p:sp>
    </p:spTree>
    <p:extLst>
      <p:ext uri="{BB962C8B-B14F-4D97-AF65-F5344CB8AC3E}">
        <p14:creationId xmlns:p14="http://schemas.microsoft.com/office/powerpoint/2010/main" xmlns="" val="234122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868362"/>
          </a:xfrm>
        </p:spPr>
        <p:txBody>
          <a:bodyPr>
            <a:noAutofit/>
          </a:bodyPr>
          <a:lstStyle/>
          <a:p>
            <a:r>
              <a:rPr lang="en-US" sz="3600" dirty="0" smtClean="0"/>
              <a:t>“CMG” IS GRATEFUL. </a:t>
            </a:r>
            <a:br>
              <a:rPr lang="en-US" sz="3600" dirty="0" smtClean="0"/>
            </a:br>
            <a:r>
              <a:rPr lang="en-US" sz="3600" dirty="0" smtClean="0"/>
              <a:t>THANK YOU SO MUCH!</a:t>
            </a:r>
            <a:endParaRPr lang="en-US" sz="3600" dirty="0"/>
          </a:p>
        </p:txBody>
      </p:sp>
      <p:pic>
        <p:nvPicPr>
          <p:cNvPr id="4" name="Content Placeholder 3" descr="D:\CMGIPHONE PICtuRES\IMG_0570.JPG"/>
          <p:cNvPicPr>
            <a:picLocks noGrp="1"/>
          </p:cNvPicPr>
          <p:nvPr>
            <p:ph idx="1"/>
          </p:nvPr>
        </p:nvPicPr>
        <p:blipFill>
          <a:blip r:embed="rId2" cstate="print"/>
          <a:srcRect/>
          <a:stretch>
            <a:fillRect/>
          </a:stretch>
        </p:blipFill>
        <p:spPr bwMode="auto">
          <a:xfrm rot="5400000">
            <a:off x="94421" y="1658178"/>
            <a:ext cx="4953001" cy="4227444"/>
          </a:xfrm>
          <a:prstGeom prst="rect">
            <a:avLst/>
          </a:prstGeom>
          <a:noFill/>
          <a:ln w="9525">
            <a:noFill/>
            <a:miter lim="800000"/>
            <a:headEnd/>
            <a:tailEnd/>
          </a:ln>
        </p:spPr>
      </p:pic>
      <p:pic>
        <p:nvPicPr>
          <p:cNvPr id="6" name="Picture 5" descr="D:\CMGIPHONE PICtuRES\IMG_0593.JPG"/>
          <p:cNvPicPr/>
          <p:nvPr/>
        </p:nvPicPr>
        <p:blipFill>
          <a:blip r:embed="rId3" cstate="print"/>
          <a:srcRect/>
          <a:stretch>
            <a:fillRect/>
          </a:stretch>
        </p:blipFill>
        <p:spPr bwMode="auto">
          <a:xfrm rot="5400000">
            <a:off x="4419600" y="1676400"/>
            <a:ext cx="4953000" cy="4191000"/>
          </a:xfrm>
          <a:prstGeom prst="rect">
            <a:avLst/>
          </a:prstGeom>
          <a:noFill/>
          <a:ln w="9525">
            <a:noFill/>
            <a:miter lim="800000"/>
            <a:headEnd/>
            <a:tailEnd/>
          </a:ln>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55</a:t>
            </a:r>
            <a:endParaRPr lang="en-US" sz="900" dirty="0"/>
          </a:p>
        </p:txBody>
      </p:sp>
    </p:spTree>
    <p:extLst>
      <p:ext uri="{BB962C8B-B14F-4D97-AF65-F5344CB8AC3E}">
        <p14:creationId xmlns:p14="http://schemas.microsoft.com/office/powerpoint/2010/main" xmlns="" val="75057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2971800"/>
          </a:xfrm>
        </p:spPr>
        <p:txBody>
          <a:bodyPr>
            <a:normAutofit fontScale="90000"/>
          </a:bodyPr>
          <a:lstStyle/>
          <a:p>
            <a:r>
              <a:rPr lang="en-US" sz="2400" dirty="0" smtClean="0"/>
              <a:t>“CMG” vision is to take every child out of the street by </a:t>
            </a:r>
            <a:br>
              <a:rPr lang="en-US" sz="2400" dirty="0" smtClean="0"/>
            </a:br>
            <a:r>
              <a:rPr lang="en-US" sz="2400" dirty="0" smtClean="0"/>
              <a:t>eradicating Poverty, Illiteracy, Stop Hunger and </a:t>
            </a:r>
            <a:br>
              <a:rPr lang="en-US" sz="2400" dirty="0" smtClean="0"/>
            </a:br>
            <a:r>
              <a:rPr lang="en-US" sz="2400" dirty="0" smtClean="0"/>
              <a:t>Equip our children and the next Generations.</a:t>
            </a:r>
            <a:br>
              <a:rPr lang="en-US" sz="2400" dirty="0" smtClean="0"/>
            </a:br>
            <a:r>
              <a:rPr lang="en-US" sz="2400" dirty="0" smtClean="0"/>
              <a:t>Your DONATION brings the fruition of Love that will transform lives. </a:t>
            </a:r>
            <a:br>
              <a:rPr lang="en-US" sz="2400" dirty="0" smtClean="0"/>
            </a:br>
            <a:r>
              <a:rPr lang="en-US" sz="2400" dirty="0" smtClean="0"/>
              <a:t>TOGETHER! One Child At a Time, One Family At a Time, One Generation at a Time Till we conquer Poverty in all its forms _ Once &amp; For All!</a:t>
            </a:r>
            <a:br>
              <a:rPr lang="en-US" sz="2400" dirty="0" smtClean="0"/>
            </a:br>
            <a:r>
              <a:rPr lang="en-US" sz="2400" dirty="0" smtClean="0"/>
              <a:t/>
            </a:r>
            <a:br>
              <a:rPr lang="en-US" sz="2400" dirty="0" smtClean="0"/>
            </a:br>
            <a:r>
              <a:rPr lang="en-US" sz="2400" dirty="0" smtClean="0"/>
              <a:t>DO YOU KNOW WHERE YOUR CHILD IS!</a:t>
            </a:r>
            <a:br>
              <a:rPr lang="en-US" sz="2400" dirty="0" smtClean="0"/>
            </a:br>
            <a:r>
              <a:rPr lang="en-US" sz="2400" dirty="0" smtClean="0"/>
              <a:t>THIS CHILD BELOW IS ON THE STREET DUE TO POVERTY!  </a:t>
            </a:r>
            <a:br>
              <a:rPr lang="en-US" sz="2400" dirty="0" smtClean="0"/>
            </a:br>
            <a:r>
              <a:rPr lang="en-US" sz="2400" dirty="0" smtClean="0"/>
              <a:t>How Long will You and I Watch and Wait! </a:t>
            </a:r>
            <a:br>
              <a:rPr lang="en-US" sz="2400" dirty="0" smtClean="0"/>
            </a:br>
            <a:r>
              <a:rPr lang="en-US" sz="2400" dirty="0" smtClean="0"/>
              <a:t>Enough is Enough! LET US TRANSFORM LIVES and DONATE NOW!</a:t>
            </a:r>
            <a:endParaRPr lang="en-US" sz="2400" dirty="0"/>
          </a:p>
        </p:txBody>
      </p:sp>
      <p:pic>
        <p:nvPicPr>
          <p:cNvPr id="4" name="Content Placeholder 3" descr="D:\CMGIPHONE PICtuRES\IMG_0606.JPG"/>
          <p:cNvPicPr>
            <a:picLocks noGrp="1"/>
          </p:cNvPicPr>
          <p:nvPr>
            <p:ph idx="1"/>
          </p:nvPr>
        </p:nvPicPr>
        <p:blipFill>
          <a:blip r:embed="rId2" cstate="print"/>
          <a:srcRect/>
          <a:stretch>
            <a:fillRect/>
          </a:stretch>
        </p:blipFill>
        <p:spPr bwMode="auto">
          <a:xfrm rot="5400000">
            <a:off x="3405979" y="2994819"/>
            <a:ext cx="2438402" cy="4525963"/>
          </a:xfrm>
          <a:prstGeom prst="rect">
            <a:avLst/>
          </a:prstGeom>
          <a:noFill/>
          <a:ln w="9525">
            <a:noFill/>
            <a:miter lim="800000"/>
            <a:headEnd/>
            <a:tailEnd/>
          </a:ln>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56</a:t>
            </a:r>
            <a:endParaRPr lang="en-US" sz="900" dirty="0"/>
          </a:p>
        </p:txBody>
      </p:sp>
    </p:spTree>
    <p:extLst>
      <p:ext uri="{BB962C8B-B14F-4D97-AF65-F5344CB8AC3E}">
        <p14:creationId xmlns:p14="http://schemas.microsoft.com/office/powerpoint/2010/main" xmlns="" val="89603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91600" cy="1295400"/>
          </a:xfrm>
        </p:spPr>
        <p:txBody>
          <a:bodyPr>
            <a:normAutofit fontScale="90000"/>
          </a:bodyPr>
          <a:lstStyle/>
          <a:p>
            <a:r>
              <a:rPr lang="en-US" sz="2400" dirty="0" smtClean="0"/>
              <a:t>AS A PARENT DO YOU CARE ABOUT YOUR CHILDREN’S WELFARE?</a:t>
            </a:r>
            <a:br>
              <a:rPr lang="en-US" sz="2400" dirty="0" smtClean="0"/>
            </a:br>
            <a:r>
              <a:rPr lang="en-US" sz="2400" dirty="0" smtClean="0"/>
              <a:t>STILL THIS CHILD BELOW IS ON THE STREET DUE TO POVERTY!  </a:t>
            </a:r>
            <a:br>
              <a:rPr lang="en-US" sz="2400" dirty="0" smtClean="0"/>
            </a:br>
            <a:r>
              <a:rPr lang="en-US" sz="2400" dirty="0" smtClean="0"/>
              <a:t>WE DON’T HAVE MUCH TIME! </a:t>
            </a:r>
            <a:br>
              <a:rPr lang="en-US" sz="2400" dirty="0" smtClean="0"/>
            </a:br>
            <a:r>
              <a:rPr lang="en-US" sz="2400" dirty="0" smtClean="0"/>
              <a:t> Again My question to US? </a:t>
            </a:r>
            <a:br>
              <a:rPr lang="en-US" sz="2400" dirty="0" smtClean="0"/>
            </a:br>
            <a:r>
              <a:rPr lang="en-US" sz="2400" dirty="0" smtClean="0"/>
              <a:t>How Long Will You &amp; I Watch, Wait And DO NOTHING! </a:t>
            </a:r>
            <a:br>
              <a:rPr lang="en-US" sz="2400" dirty="0" smtClean="0"/>
            </a:br>
            <a:r>
              <a:rPr lang="en-US" sz="2400" dirty="0" smtClean="0"/>
              <a:t>Enough is Enough! LET US TRANSFORM LIVES!  </a:t>
            </a:r>
            <a:br>
              <a:rPr lang="en-US" sz="2400" dirty="0" smtClean="0"/>
            </a:br>
            <a:r>
              <a:rPr lang="en-US" sz="2400" dirty="0" smtClean="0"/>
              <a:t>Go to: </a:t>
            </a:r>
            <a:r>
              <a:rPr lang="en-US" sz="2400" dirty="0" smtClean="0">
                <a:hlinkClick r:id="rId2"/>
              </a:rPr>
              <a:t>www.CornerstoneCMG.org</a:t>
            </a:r>
            <a:r>
              <a:rPr lang="en-US" sz="2400" dirty="0" smtClean="0"/>
              <a:t> and </a:t>
            </a:r>
            <a:r>
              <a:rPr lang="en-US" sz="2400" u="sng" dirty="0" smtClean="0"/>
              <a:t>CLICK The </a:t>
            </a:r>
            <a:r>
              <a:rPr lang="en-US" sz="2400" u="sng" dirty="0" smtClean="0">
                <a:solidFill>
                  <a:srgbClr val="FF0000"/>
                </a:solidFill>
              </a:rPr>
              <a:t>DONATE</a:t>
            </a:r>
            <a:r>
              <a:rPr lang="en-US" sz="2400" u="sng" dirty="0" smtClean="0"/>
              <a:t> Button NOW</a:t>
            </a:r>
            <a:r>
              <a:rPr lang="en-US" sz="2400" dirty="0" smtClean="0"/>
              <a:t>!</a:t>
            </a:r>
            <a:endParaRPr lang="en-US" sz="2400" dirty="0"/>
          </a:p>
        </p:txBody>
      </p:sp>
      <p:pic>
        <p:nvPicPr>
          <p:cNvPr id="4" name="Content Placeholder 3" descr="D:\CMGIPHONE PICtuRES\IMG_0606.JPG"/>
          <p:cNvPicPr>
            <a:picLocks noGrp="1"/>
          </p:cNvPicPr>
          <p:nvPr>
            <p:ph idx="1"/>
          </p:nvPr>
        </p:nvPicPr>
        <p:blipFill>
          <a:blip r:embed="rId3" cstate="print"/>
          <a:srcRect/>
          <a:stretch>
            <a:fillRect/>
          </a:stretch>
        </p:blipFill>
        <p:spPr bwMode="auto">
          <a:xfrm rot="5400000">
            <a:off x="3695699" y="3390901"/>
            <a:ext cx="1828802" cy="4343401"/>
          </a:xfrm>
          <a:prstGeom prst="rect">
            <a:avLst/>
          </a:prstGeom>
          <a:noFill/>
          <a:ln w="9525">
            <a:noFill/>
            <a:miter lim="800000"/>
            <a:headEnd/>
            <a:tailEnd/>
          </a:ln>
        </p:spPr>
      </p:pic>
      <p:sp>
        <p:nvSpPr>
          <p:cNvPr id="5" name="Rectangle 4"/>
          <p:cNvSpPr/>
          <p:nvPr/>
        </p:nvSpPr>
        <p:spPr>
          <a:xfrm>
            <a:off x="0" y="4267200"/>
            <a:ext cx="9144000" cy="369332"/>
          </a:xfrm>
          <a:prstGeom prst="rect">
            <a:avLst/>
          </a:prstGeom>
        </p:spPr>
        <p:txBody>
          <a:bodyPr wrap="square">
            <a:spAutoFit/>
          </a:bodyPr>
          <a:lstStyle/>
          <a:p>
            <a:r>
              <a:rPr lang="en-US" dirty="0" smtClean="0"/>
              <a:t>TOGETHER WITH LOVE LET US GIVE A GIFT OF LOVE TO HELP SAVE THIS CHILD AND THE OTHERS!</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533400" y="2514600"/>
            <a:ext cx="3581400" cy="17621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4953000" y="2514600"/>
            <a:ext cx="3581400" cy="1752599"/>
          </a:xfrm>
          <a:prstGeom prst="rect">
            <a:avLst/>
          </a:prstGeom>
          <a:noFill/>
          <a:ln w="9525">
            <a:noFill/>
            <a:miter lim="800000"/>
            <a:headEnd/>
            <a:tailEnd/>
          </a:ln>
          <a:effectLst/>
        </p:spPr>
      </p:pic>
      <p:sp>
        <p:nvSpPr>
          <p:cNvPr id="8" name="Footer Placeholder 7"/>
          <p:cNvSpPr>
            <a:spLocks noGrp="1"/>
          </p:cNvSpPr>
          <p:nvPr>
            <p:ph type="ftr" sz="quarter" idx="11"/>
          </p:nvPr>
        </p:nvSpPr>
        <p:spPr>
          <a:xfrm>
            <a:off x="3124200" y="6553200"/>
            <a:ext cx="2895600" cy="168275"/>
          </a:xfrm>
        </p:spPr>
        <p:txBody>
          <a:bodyPr/>
          <a:lstStyle/>
          <a:p>
            <a:r>
              <a:rPr lang="en-US" sz="900" dirty="0" smtClean="0"/>
              <a:t>57</a:t>
            </a:r>
            <a:endParaRPr lang="en-US" sz="900" dirty="0"/>
          </a:p>
        </p:txBody>
      </p:sp>
    </p:spTree>
    <p:extLst>
      <p:ext uri="{BB962C8B-B14F-4D97-AF65-F5344CB8AC3E}">
        <p14:creationId xmlns:p14="http://schemas.microsoft.com/office/powerpoint/2010/main" xmlns="" val="89603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1295400"/>
          </a:xfrm>
        </p:spPr>
        <p:txBody>
          <a:bodyPr>
            <a:normAutofit fontScale="90000"/>
          </a:bodyPr>
          <a:lstStyle/>
          <a:p>
            <a:r>
              <a:rPr lang="en-US" sz="2400" u="sng" dirty="0" smtClean="0"/>
              <a:t>CORNERSTONE MOUNT GROUP “CMG” INC.</a:t>
            </a:r>
            <a:br>
              <a:rPr lang="en-US" sz="2400" u="sng" dirty="0" smtClean="0"/>
            </a:br>
            <a:r>
              <a:rPr lang="en-US" sz="2000" u="sng" dirty="0" smtClean="0"/>
              <a:t>P. O. Box 5791, Clark NJ 07066 / </a:t>
            </a:r>
            <a:r>
              <a:rPr lang="en-US" sz="2000" u="sng" dirty="0" smtClean="0">
                <a:hlinkClick r:id="rId2"/>
              </a:rPr>
              <a:t>www.CornerstoneCMG.org</a:t>
            </a:r>
            <a:r>
              <a:rPr lang="en-US" sz="2000" u="sng" dirty="0" smtClean="0"/>
              <a:t> / 732-719-9990</a:t>
            </a:r>
            <a:r>
              <a:rPr lang="en-US" sz="2400" dirty="0" smtClean="0"/>
              <a:t/>
            </a:r>
            <a:br>
              <a:rPr lang="en-US" sz="2400" dirty="0" smtClean="0"/>
            </a:br>
            <a:r>
              <a:rPr lang="en-US" sz="2400" dirty="0" smtClean="0"/>
              <a:t/>
            </a:r>
            <a:br>
              <a:rPr lang="en-US" sz="2400" dirty="0" smtClean="0"/>
            </a:br>
            <a:r>
              <a:rPr lang="en-US" sz="2400" dirty="0" smtClean="0"/>
              <a:t>WE WOULD LIKE TO TAKE THIS OPPORTUNITY TO THANK GOD AND EACH </a:t>
            </a:r>
            <a:br>
              <a:rPr lang="en-US" sz="2400" dirty="0" smtClean="0"/>
            </a:br>
            <a:r>
              <a:rPr lang="en-US" sz="2400" dirty="0" smtClean="0"/>
              <a:t>ONE OF YOU BECAUSE WITHOUT YOU IT WILL NOT BE POSSIBLE!</a:t>
            </a:r>
            <a:endParaRPr lang="en-US" sz="2400" dirty="0"/>
          </a:p>
        </p:txBody>
      </p:sp>
      <p:sp>
        <p:nvSpPr>
          <p:cNvPr id="5" name="Rectangle 4"/>
          <p:cNvSpPr/>
          <p:nvPr/>
        </p:nvSpPr>
        <p:spPr>
          <a:xfrm>
            <a:off x="457200" y="2209800"/>
            <a:ext cx="8077200" cy="4247317"/>
          </a:xfrm>
          <a:prstGeom prst="rect">
            <a:avLst/>
          </a:prstGeom>
        </p:spPr>
        <p:txBody>
          <a:bodyPr wrap="square">
            <a:spAutoFit/>
          </a:bodyPr>
          <a:lstStyle/>
          <a:p>
            <a:pPr algn="ctr"/>
            <a:r>
              <a:rPr lang="en-US" dirty="0" smtClean="0"/>
              <a:t> </a:t>
            </a:r>
          </a:p>
          <a:p>
            <a:pPr algn="ctr"/>
            <a:r>
              <a:rPr lang="en-US" dirty="0" smtClean="0"/>
              <a:t>TOGETHER WITH LOVE LET US CONTINUE TO GIVE AND BE A  BLESSING WHICH WILL HELP SAVE THIS CHILD AND OTHERS.  YOUR DONATION IS A GIFT OF LOVE THAT WILL ALLOW CMG TO CONTINUE THE MINISTRY AND START WORKING ON NEW PROJECTS THAT WILL EQUIP OUR COMMUNITIES AND NATIONS.</a:t>
            </a:r>
          </a:p>
          <a:p>
            <a:pPr algn="ctr"/>
            <a:endParaRPr lang="en-US" dirty="0" smtClean="0"/>
          </a:p>
          <a:p>
            <a:pPr algn="ctr"/>
            <a:r>
              <a:rPr lang="en-US" dirty="0" smtClean="0"/>
              <a:t>AGAIN, THANK YOU SO MUCH FOR BEING A BLESSING THROUGH CMG TO NATIONS.</a:t>
            </a:r>
          </a:p>
          <a:p>
            <a:pPr algn="ctr"/>
            <a:endParaRPr lang="en-US" dirty="0" smtClean="0"/>
          </a:p>
          <a:p>
            <a:pPr algn="ctr"/>
            <a:r>
              <a:rPr lang="en-US" dirty="0" smtClean="0"/>
              <a:t>I PRAY BLESSING AND FAVOR OF GOD UPON EACH ONE OF YOU, YOUR FAMILY, YOUR GENERATIONS AND MINISTRY IN JESUS CHRIST NAME AMEN.</a:t>
            </a:r>
          </a:p>
          <a:p>
            <a:pPr algn="ctr"/>
            <a:endParaRPr lang="en-US" dirty="0" smtClean="0"/>
          </a:p>
          <a:p>
            <a:pPr algn="ctr"/>
            <a:r>
              <a:rPr lang="en-US" dirty="0" smtClean="0"/>
              <a:t>I LOVE YOU AND THERE IS NOTHING YOU CAN DO ABOUT IT!</a:t>
            </a:r>
          </a:p>
          <a:p>
            <a:pPr algn="ctr"/>
            <a:endParaRPr lang="en-US" dirty="0" smtClean="0"/>
          </a:p>
          <a:p>
            <a:pPr algn="ctr"/>
            <a:r>
              <a:rPr lang="en-US" dirty="0" smtClean="0"/>
              <a:t>SHALOM &amp; AGAPE LOVE,  </a:t>
            </a:r>
          </a:p>
          <a:p>
            <a:pPr algn="ctr"/>
            <a:r>
              <a:rPr lang="en-US" dirty="0" smtClean="0"/>
              <a:t>REV. FLORENCE AKANO &amp; OUR TEAM</a:t>
            </a:r>
            <a:endParaRPr lang="en-US" dirty="0"/>
          </a:p>
        </p:txBody>
      </p:sp>
      <p:sp>
        <p:nvSpPr>
          <p:cNvPr id="8" name="Footer Placeholder 7"/>
          <p:cNvSpPr>
            <a:spLocks noGrp="1"/>
          </p:cNvSpPr>
          <p:nvPr>
            <p:ph type="ftr" sz="quarter" idx="11"/>
          </p:nvPr>
        </p:nvSpPr>
        <p:spPr/>
        <p:txBody>
          <a:bodyPr/>
          <a:lstStyle/>
          <a:p>
            <a:r>
              <a:rPr lang="en-US" sz="900" dirty="0" smtClean="0"/>
              <a:t>58</a:t>
            </a:r>
            <a:endParaRPr lang="en-US" sz="900" dirty="0"/>
          </a:p>
        </p:txBody>
      </p:sp>
    </p:spTree>
    <p:extLst>
      <p:ext uri="{BB962C8B-B14F-4D97-AF65-F5344CB8AC3E}">
        <p14:creationId xmlns:p14="http://schemas.microsoft.com/office/powerpoint/2010/main" xmlns="" val="89603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WALKING ON THE SCHOOL LEDGE WITHOUT IT’S RAILING</a:t>
            </a:r>
            <a:endParaRPr lang="en-US" dirty="0"/>
          </a:p>
        </p:txBody>
      </p:sp>
      <p:pic>
        <p:nvPicPr>
          <p:cNvPr id="6" name="Picture 5" descr="D:\CMGIPHONE PICtuRES\IMG_0185.JPG"/>
          <p:cNvPicPr/>
          <p:nvPr/>
        </p:nvPicPr>
        <p:blipFill>
          <a:blip r:embed="rId2" cstate="print"/>
          <a:srcRect/>
          <a:stretch>
            <a:fillRect/>
          </a:stretch>
        </p:blipFill>
        <p:spPr bwMode="auto">
          <a:xfrm rot="5400000">
            <a:off x="85725" y="2047875"/>
            <a:ext cx="4800600" cy="3752850"/>
          </a:xfrm>
          <a:prstGeom prst="rect">
            <a:avLst/>
          </a:prstGeom>
          <a:noFill/>
          <a:ln w="9525">
            <a:noFill/>
            <a:miter lim="800000"/>
            <a:headEnd/>
            <a:tailEnd/>
          </a:ln>
        </p:spPr>
      </p:pic>
      <p:pic>
        <p:nvPicPr>
          <p:cNvPr id="7" name="Content Placeholder 6" descr="D:\CMGIPHONE PICtuRES\IMG_0186.JPG"/>
          <p:cNvPicPr>
            <a:picLocks noGrp="1"/>
          </p:cNvPicPr>
          <p:nvPr>
            <p:ph idx="1"/>
          </p:nvPr>
        </p:nvPicPr>
        <p:blipFill>
          <a:blip r:embed="rId3" cstate="print"/>
          <a:srcRect/>
          <a:stretch>
            <a:fillRect/>
          </a:stretch>
        </p:blipFill>
        <p:spPr bwMode="auto">
          <a:xfrm rot="5400000">
            <a:off x="4434682" y="1813719"/>
            <a:ext cx="4800598" cy="4221163"/>
          </a:xfrm>
          <a:prstGeom prst="rect">
            <a:avLst/>
          </a:prstGeom>
          <a:noFill/>
          <a:ln w="9525">
            <a:noFill/>
            <a:miter lim="800000"/>
            <a:headEnd/>
            <a:tailEnd/>
          </a:ln>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34</a:t>
            </a:r>
            <a:endParaRPr lang="en-US" sz="900" dirty="0"/>
          </a:p>
        </p:txBody>
      </p:sp>
    </p:spTree>
    <p:extLst>
      <p:ext uri="{BB962C8B-B14F-4D97-AF65-F5344CB8AC3E}">
        <p14:creationId xmlns:p14="http://schemas.microsoft.com/office/powerpoint/2010/main" xmlns="" val="138654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“CMG” Helped Install the Railing</a:t>
            </a:r>
            <a:br>
              <a:rPr lang="en-US" dirty="0" smtClean="0"/>
            </a:br>
            <a:r>
              <a:rPr lang="en-US" dirty="0" smtClean="0"/>
              <a:t>BEFORE                       AFTER</a:t>
            </a:r>
            <a:endParaRPr lang="en-US" dirty="0"/>
          </a:p>
        </p:txBody>
      </p:sp>
      <p:pic>
        <p:nvPicPr>
          <p:cNvPr id="6" name="Content Placeholder 5" descr="D:\CMGIPHONE PICtuRES\IMG_0190.JPG"/>
          <p:cNvPicPr>
            <a:picLocks noGrp="1"/>
          </p:cNvPicPr>
          <p:nvPr>
            <p:ph idx="1"/>
          </p:nvPr>
        </p:nvPicPr>
        <p:blipFill>
          <a:blip r:embed="rId2" cstate="print"/>
          <a:srcRect/>
          <a:stretch>
            <a:fillRect/>
          </a:stretch>
        </p:blipFill>
        <p:spPr bwMode="auto">
          <a:xfrm rot="5400000">
            <a:off x="-38101" y="2019302"/>
            <a:ext cx="4724401" cy="3886200"/>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4576764" y="1429088"/>
            <a:ext cx="4033836" cy="4895512"/>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35</a:t>
            </a:r>
            <a:endParaRPr lang="en-US" sz="900" dirty="0"/>
          </a:p>
        </p:txBody>
      </p:sp>
    </p:spTree>
    <p:extLst>
      <p:ext uri="{BB962C8B-B14F-4D97-AF65-F5344CB8AC3E}">
        <p14:creationId xmlns:p14="http://schemas.microsoft.com/office/powerpoint/2010/main" xmlns="" val="211709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“CMG” Helped Install the Railing</a:t>
            </a:r>
            <a:br>
              <a:rPr lang="en-US" dirty="0" smtClean="0"/>
            </a:br>
            <a:r>
              <a:rPr lang="en-US" dirty="0" smtClean="0"/>
              <a:t>BEFORE                  AFTER</a:t>
            </a:r>
            <a:endParaRPr lang="en-US" dirty="0"/>
          </a:p>
        </p:txBody>
      </p:sp>
      <p:pic>
        <p:nvPicPr>
          <p:cNvPr id="4" name="Picture 3" descr="D:\CMGIPHONE PICtuRES\IMG_0187.JPG"/>
          <p:cNvPicPr/>
          <p:nvPr/>
        </p:nvPicPr>
        <p:blipFill>
          <a:blip r:embed="rId2" cstate="print"/>
          <a:srcRect/>
          <a:stretch>
            <a:fillRect/>
          </a:stretch>
        </p:blipFill>
        <p:spPr bwMode="auto">
          <a:xfrm rot="5400000">
            <a:off x="-142875" y="1819275"/>
            <a:ext cx="5029200" cy="4133850"/>
          </a:xfrm>
          <a:prstGeom prst="rect">
            <a:avLst/>
          </a:prstGeom>
          <a:noFill/>
          <a:ln w="9525">
            <a:noFill/>
            <a:miter lim="800000"/>
            <a:headEnd/>
            <a:tailEnd/>
          </a:ln>
        </p:spPr>
      </p:pic>
      <p:pic>
        <p:nvPicPr>
          <p:cNvPr id="5" name="Content Placeholder 3" descr="After_Fixing rail_Pics.jpg"/>
          <p:cNvPicPr>
            <a:picLocks noGrp="1" noChangeAspect="1"/>
          </p:cNvPicPr>
          <p:nvPr>
            <p:ph idx="1"/>
          </p:nvPr>
        </p:nvPicPr>
        <p:blipFill>
          <a:blip r:embed="rId3"/>
          <a:stretch>
            <a:fillRect/>
          </a:stretch>
        </p:blipFill>
        <p:spPr>
          <a:xfrm>
            <a:off x="4953000" y="1447800"/>
            <a:ext cx="3505200" cy="4953000"/>
          </a:xfrm>
        </p:spPr>
      </p:pic>
      <p:sp>
        <p:nvSpPr>
          <p:cNvPr id="6" name="Footer Placeholder 5"/>
          <p:cNvSpPr>
            <a:spLocks noGrp="1"/>
          </p:cNvSpPr>
          <p:nvPr>
            <p:ph type="ftr" sz="quarter" idx="11"/>
          </p:nvPr>
        </p:nvSpPr>
        <p:spPr>
          <a:xfrm>
            <a:off x="3124200" y="6553200"/>
            <a:ext cx="2895600" cy="168275"/>
          </a:xfrm>
        </p:spPr>
        <p:txBody>
          <a:bodyPr/>
          <a:lstStyle/>
          <a:p>
            <a:r>
              <a:rPr lang="en-US" sz="900" dirty="0" smtClean="0"/>
              <a:t>36</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RAILING INSTALLED: </a:t>
            </a:r>
            <a:br>
              <a:rPr lang="en-US" dirty="0" smtClean="0"/>
            </a:br>
            <a:r>
              <a:rPr lang="en-US" dirty="0" smtClean="0"/>
              <a:t>We Can Stand Safely</a:t>
            </a:r>
            <a:endParaRPr lang="en-US" dirty="0"/>
          </a:p>
        </p:txBody>
      </p:sp>
      <p:pic>
        <p:nvPicPr>
          <p:cNvPr id="4" name="Content Placeholder 3" descr="D:\CMGIPHONE PICtuRES\IMG_0600.JPG"/>
          <p:cNvPicPr>
            <a:picLocks noGrp="1"/>
          </p:cNvPicPr>
          <p:nvPr>
            <p:ph idx="1"/>
          </p:nvPr>
        </p:nvPicPr>
        <p:blipFill>
          <a:blip r:embed="rId2" cstate="print"/>
          <a:srcRect/>
          <a:stretch>
            <a:fillRect/>
          </a:stretch>
        </p:blipFill>
        <p:spPr bwMode="auto">
          <a:xfrm rot="5400000">
            <a:off x="-762000" y="2362201"/>
            <a:ext cx="4800600" cy="2819400"/>
          </a:xfrm>
          <a:prstGeom prst="rect">
            <a:avLst/>
          </a:prstGeom>
          <a:noFill/>
          <a:ln w="9525">
            <a:noFill/>
            <a:miter lim="800000"/>
            <a:headEnd/>
            <a:tailEnd/>
          </a:ln>
        </p:spPr>
      </p:pic>
      <p:pic>
        <p:nvPicPr>
          <p:cNvPr id="5" name="Content Placeholder 3" descr="After_Fixing rail_Pics.jpg"/>
          <p:cNvPicPr>
            <a:picLocks noChangeAspect="1"/>
          </p:cNvPicPr>
          <p:nvPr/>
        </p:nvPicPr>
        <p:blipFill>
          <a:blip r:embed="rId3"/>
          <a:stretch>
            <a:fillRect/>
          </a:stretch>
        </p:blipFill>
        <p:spPr>
          <a:xfrm>
            <a:off x="4572000" y="1600200"/>
            <a:ext cx="3276600" cy="4525963"/>
          </a:xfrm>
          <a:prstGeom prst="rect">
            <a:avLst/>
          </a:prstGeom>
        </p:spPr>
      </p:pic>
      <p:sp>
        <p:nvSpPr>
          <p:cNvPr id="6" name="Footer Placeholder 5"/>
          <p:cNvSpPr>
            <a:spLocks noGrp="1"/>
          </p:cNvSpPr>
          <p:nvPr>
            <p:ph type="ftr" sz="quarter" idx="11"/>
          </p:nvPr>
        </p:nvSpPr>
        <p:spPr>
          <a:xfrm>
            <a:off x="3124200" y="6553200"/>
            <a:ext cx="2895600" cy="168275"/>
          </a:xfrm>
        </p:spPr>
        <p:txBody>
          <a:bodyPr/>
          <a:lstStyle/>
          <a:p>
            <a:r>
              <a:rPr lang="en-US" sz="900" dirty="0" smtClean="0"/>
              <a:t>37</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RAILING INSTALLED: </a:t>
            </a:r>
            <a:br>
              <a:rPr lang="en-US" dirty="0" smtClean="0"/>
            </a:br>
            <a:r>
              <a:rPr lang="en-US" dirty="0" smtClean="0"/>
              <a:t>SCHOOL SAFETY ISSUE RESOLVED</a:t>
            </a:r>
            <a:endParaRPr lang="en-US" dirty="0"/>
          </a:p>
        </p:txBody>
      </p:sp>
      <p:pic>
        <p:nvPicPr>
          <p:cNvPr id="6" name="Content Placeholder 5" descr="After_Fixing rail_Pics4.jpg"/>
          <p:cNvPicPr>
            <a:picLocks noGrp="1" noChangeAspect="1"/>
          </p:cNvPicPr>
          <p:nvPr>
            <p:ph idx="1"/>
          </p:nvPr>
        </p:nvPicPr>
        <p:blipFill>
          <a:blip r:embed="rId2"/>
          <a:stretch>
            <a:fillRect/>
          </a:stretch>
        </p:blipFill>
        <p:spPr>
          <a:xfrm>
            <a:off x="609600" y="1371600"/>
            <a:ext cx="3505200" cy="5029200"/>
          </a:xfrm>
        </p:spPr>
      </p:pic>
      <p:pic>
        <p:nvPicPr>
          <p:cNvPr id="1026" name="Picture 2"/>
          <p:cNvPicPr>
            <a:picLocks noChangeAspect="1" noChangeArrowheads="1"/>
          </p:cNvPicPr>
          <p:nvPr/>
        </p:nvPicPr>
        <p:blipFill>
          <a:blip r:embed="rId3"/>
          <a:srcRect/>
          <a:stretch>
            <a:fillRect/>
          </a:stretch>
        </p:blipFill>
        <p:spPr bwMode="auto">
          <a:xfrm>
            <a:off x="4495800" y="1371601"/>
            <a:ext cx="3424237" cy="5029199"/>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38</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RAILING INSTALLED</a:t>
            </a:r>
            <a:endParaRPr lang="en-US" dirty="0"/>
          </a:p>
        </p:txBody>
      </p:sp>
      <p:pic>
        <p:nvPicPr>
          <p:cNvPr id="2051" name="Picture 3"/>
          <p:cNvPicPr>
            <a:picLocks noChangeAspect="1" noChangeArrowheads="1"/>
          </p:cNvPicPr>
          <p:nvPr/>
        </p:nvPicPr>
        <p:blipFill>
          <a:blip r:embed="rId2"/>
          <a:srcRect/>
          <a:stretch>
            <a:fillRect/>
          </a:stretch>
        </p:blipFill>
        <p:spPr bwMode="auto">
          <a:xfrm>
            <a:off x="5029200" y="1447800"/>
            <a:ext cx="2967038" cy="5105400"/>
          </a:xfrm>
          <a:prstGeom prst="rect">
            <a:avLst/>
          </a:prstGeom>
          <a:noFill/>
          <a:ln w="9525">
            <a:noFill/>
            <a:miter lim="800000"/>
            <a:headEnd/>
            <a:tailEnd/>
          </a:ln>
          <a:effectLst/>
        </p:spPr>
      </p:pic>
      <p:pic>
        <p:nvPicPr>
          <p:cNvPr id="7" name="Content Placeholder 3" descr="After_Fixing rail_Pics.jpg"/>
          <p:cNvPicPr>
            <a:picLocks noGrp="1" noChangeAspect="1"/>
          </p:cNvPicPr>
          <p:nvPr>
            <p:ph idx="1"/>
          </p:nvPr>
        </p:nvPicPr>
        <p:blipFill>
          <a:blip r:embed="rId3"/>
          <a:stretch>
            <a:fillRect/>
          </a:stretch>
        </p:blipFill>
        <p:spPr>
          <a:xfrm>
            <a:off x="1066800" y="1447800"/>
            <a:ext cx="3124200" cy="5105400"/>
          </a:xfrm>
        </p:spPr>
      </p:pic>
      <p:sp>
        <p:nvSpPr>
          <p:cNvPr id="5" name="Footer Placeholder 4"/>
          <p:cNvSpPr>
            <a:spLocks noGrp="1"/>
          </p:cNvSpPr>
          <p:nvPr>
            <p:ph type="ftr" sz="quarter" idx="11"/>
          </p:nvPr>
        </p:nvSpPr>
        <p:spPr>
          <a:xfrm>
            <a:off x="3124200" y="6553200"/>
            <a:ext cx="2895600" cy="168275"/>
          </a:xfrm>
        </p:spPr>
        <p:txBody>
          <a:bodyPr/>
          <a:lstStyle/>
          <a:p>
            <a:r>
              <a:rPr lang="en-US" sz="900" dirty="0" smtClean="0"/>
              <a:t>39</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fontScale="90000"/>
          </a:bodyPr>
          <a:lstStyle/>
          <a:p>
            <a:r>
              <a:rPr lang="en-US" u="sng" dirty="0" smtClean="0"/>
              <a:t>PROJECT VI</a:t>
            </a:r>
            <a:r>
              <a:rPr lang="en-US" dirty="0" smtClean="0"/>
              <a:t/>
            </a:r>
            <a:br>
              <a:rPr lang="en-US" dirty="0" smtClean="0"/>
            </a:br>
            <a:r>
              <a:rPr lang="en-US" dirty="0" smtClean="0"/>
              <a:t/>
            </a:r>
            <a:br>
              <a:rPr lang="en-US" dirty="0" smtClean="0"/>
            </a:br>
            <a:r>
              <a:rPr lang="en-US" dirty="0" smtClean="0"/>
              <a:t>SCHOOL &amp; SANITARIES SUPPLIES</a:t>
            </a:r>
            <a:endParaRPr lang="en-US" dirty="0"/>
          </a:p>
        </p:txBody>
      </p:sp>
      <p:sp>
        <p:nvSpPr>
          <p:cNvPr id="3" name="Subtitle 2"/>
          <p:cNvSpPr>
            <a:spLocks noGrp="1"/>
          </p:cNvSpPr>
          <p:nvPr>
            <p:ph type="subTitle" idx="1"/>
          </p:nvPr>
        </p:nvSpPr>
        <p:spPr>
          <a:xfrm>
            <a:off x="457200" y="2286000"/>
            <a:ext cx="8382000" cy="3886200"/>
          </a:xfrm>
        </p:spPr>
        <p:txBody>
          <a:bodyPr>
            <a:normAutofit/>
          </a:bodyPr>
          <a:lstStyle/>
          <a:p>
            <a:r>
              <a:rPr lang="en-US" dirty="0" smtClean="0"/>
              <a:t>“CMG” supplying students with their needs to keep them focus on just learning. On a quarterly basis, CMG has a budget for supplies to send for outreach programs.</a:t>
            </a:r>
          </a:p>
          <a:p>
            <a:endParaRPr lang="en-US" dirty="0" smtClean="0"/>
          </a:p>
          <a:p>
            <a:r>
              <a:rPr lang="en-US" dirty="0" smtClean="0"/>
              <a:t>“CMG” had the opportunity to distribute some of the supplies to the students </a:t>
            </a:r>
            <a:endParaRPr lang="en-US" dirty="0"/>
          </a:p>
        </p:txBody>
      </p:sp>
      <p:sp>
        <p:nvSpPr>
          <p:cNvPr id="4" name="Footer Placeholder 3"/>
          <p:cNvSpPr>
            <a:spLocks noGrp="1"/>
          </p:cNvSpPr>
          <p:nvPr>
            <p:ph type="ftr" sz="quarter" idx="11"/>
          </p:nvPr>
        </p:nvSpPr>
        <p:spPr>
          <a:xfrm>
            <a:off x="3124200" y="6553200"/>
            <a:ext cx="2895600" cy="168275"/>
          </a:xfrm>
        </p:spPr>
        <p:txBody>
          <a:bodyPr/>
          <a:lstStyle/>
          <a:p>
            <a:r>
              <a:rPr lang="en-US" sz="900" dirty="0" smtClean="0"/>
              <a:t>40</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2838</TotalTime>
  <Words>849</Words>
  <Application>Microsoft Office PowerPoint</Application>
  <PresentationFormat>On-screen Show (4:3)</PresentationFormat>
  <Paragraphs>127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PROJECT V</vt:lpstr>
      <vt:lpstr>SAFETY ISSUES AT THE SCHOOL:  LEDGE WITHOUT RAILING</vt:lpstr>
      <vt:lpstr>WALKING ON THE SCHOOL LEDGE WITHOUT IT’S RAILING</vt:lpstr>
      <vt:lpstr>“CMG” Helped Install the Railing BEFORE                       AFTER</vt:lpstr>
      <vt:lpstr>“CMG” Helped Install the Railing BEFORE                  AFTER</vt:lpstr>
      <vt:lpstr>RAILING INSTALLED:  We Can Stand Safely</vt:lpstr>
      <vt:lpstr>RAILING INSTALLED:  SCHOOL SAFETY ISSUE RESOLVED</vt:lpstr>
      <vt:lpstr>RAILING INSTALLED</vt:lpstr>
      <vt:lpstr>PROJECT VI  SCHOOL &amp; SANITARIES SUPPLIES</vt:lpstr>
      <vt:lpstr>“CMG” DISTRIBUTING SCHOOL SUPPLIES</vt:lpstr>
      <vt:lpstr>“CMG” DISTRIBUTING SCHOOL SUPPLIES</vt:lpstr>
      <vt:lpstr>“CMG” DISTRIBUTING SCHOOL SUPPLIES</vt:lpstr>
      <vt:lpstr>“CMG” _ USA TOYS DISTRUTION</vt:lpstr>
      <vt:lpstr>“CMG”_ USA TOYS DISTRIBUTION</vt:lpstr>
      <vt:lpstr>CORNERSTONE MOUNT GROUP “CMG” INC.  CONTINUOUS ASSISTANCE</vt:lpstr>
      <vt:lpstr>“CMG” _ NEW PROJECTS</vt:lpstr>
      <vt:lpstr>NEW PROJECT</vt:lpstr>
      <vt:lpstr>“CMG” NEW PROJECT  BUY LAND to BUILD FACILITIES</vt:lpstr>
      <vt:lpstr>NEW PROJECT</vt:lpstr>
      <vt:lpstr>A REMINDER</vt:lpstr>
      <vt:lpstr>“CMG” Vision and Plan</vt:lpstr>
      <vt:lpstr>HOW DO WE MOVE TO NEXT LEVEL</vt:lpstr>
      <vt:lpstr>YOUR GIVING MAKE THIS POSSIBLE  &amp; WE THANK YOU!</vt:lpstr>
      <vt:lpstr>“CMG” IS GRATEFUL.  THANK YOU SO MUCH!</vt:lpstr>
      <vt:lpstr>“CMG” vision is to take every child out of the street by  eradicating Poverty, Illiteracy, Stop Hunger and  Equip our children and the next Generations. Your DONATION brings the fruition of Love that will transform lives.  TOGETHER! One Child At a Time, One Family At a Time, One Generation at a Time Till we conquer Poverty in all its forms _ Once &amp; For All!  DO YOU KNOW WHERE YOUR CHILD IS! THIS CHILD BELOW IS ON THE STREET DUE TO POVERTY!   How Long will You and I Watch and Wait!  Enough is Enough! LET US TRANSFORM LIVES and DONATE NOW!</vt:lpstr>
      <vt:lpstr>AS A PARENT DO YOU CARE ABOUT YOUR CHILDREN’S WELFARE? STILL THIS CHILD BELOW IS ON THE STREET DUE TO POVERTY!   WE DON’T HAVE MUCH TIME!   Again My question to US?  How Long Will You &amp; I Watch, Wait And DO NOTHING!  Enough is Enough! LET US TRANSFORM LIVES!   Go to: www.CornerstoneCMG.org and CLICK The DONATE Button NOW!</vt:lpstr>
      <vt:lpstr>CORNERSTONE MOUNT GROUP “CMG” INC. P. O. Box 5791, Clark NJ 07066 / www.CornerstoneCMG.org / 732-719-9990  WE WOULD LIKE TO TAKE THIS OPPORTUNITY TO THANK GOD AND EACH  ONE OF YOU BECAUSE WITHOUT YOU IT WILL NOT BE POSSIBLE!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518</cp:revision>
  <dcterms:created xsi:type="dcterms:W3CDTF">2016-04-26T00:31:37Z</dcterms:created>
  <dcterms:modified xsi:type="dcterms:W3CDTF">2018-11-13T02:39:55Z</dcterms:modified>
</cp:coreProperties>
</file>